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1"/>
  </p:sldMasterIdLst>
  <p:notesMasterIdLst>
    <p:notesMasterId r:id="rId35"/>
  </p:notesMasterIdLst>
  <p:sldIdLst>
    <p:sldId id="256" r:id="rId2"/>
    <p:sldId id="291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9" r:id="rId13"/>
    <p:sldId id="287" r:id="rId14"/>
    <p:sldId id="281" r:id="rId15"/>
    <p:sldId id="289" r:id="rId16"/>
    <p:sldId id="290" r:id="rId17"/>
    <p:sldId id="282" r:id="rId18"/>
    <p:sldId id="283" r:id="rId19"/>
    <p:sldId id="285" r:id="rId20"/>
    <p:sldId id="286" r:id="rId21"/>
    <p:sldId id="270" r:id="rId22"/>
    <p:sldId id="272" r:id="rId23"/>
    <p:sldId id="271" r:id="rId24"/>
    <p:sldId id="273" r:id="rId25"/>
    <p:sldId id="275" r:id="rId26"/>
    <p:sldId id="277" r:id="rId27"/>
    <p:sldId id="284" r:id="rId28"/>
    <p:sldId id="278" r:id="rId29"/>
    <p:sldId id="288" r:id="rId30"/>
    <p:sldId id="276" r:id="rId31"/>
    <p:sldId id="279" r:id="rId32"/>
    <p:sldId id="274" r:id="rId33"/>
    <p:sldId id="280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ик" id="{468AA698-8E76-43E4-B2A4-E7B66549A26F}">
          <p14:sldIdLst>
            <p14:sldId id="256"/>
          </p14:sldIdLst>
        </p14:section>
        <p14:section name="Структура" id="{D61613D1-EC6D-4DB5-B73E-BB1F5D3202FD}">
          <p14:sldIdLst>
            <p14:sldId id="291"/>
          </p14:sldIdLst>
        </p14:section>
        <p14:section name="Раздел 2" id="{1D1273AE-98B1-4BC2-935F-0EAB784E188C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69"/>
            <p14:sldId id="287"/>
            <p14:sldId id="281"/>
            <p14:sldId id="289"/>
            <p14:sldId id="290"/>
            <p14:sldId id="282"/>
            <p14:sldId id="283"/>
            <p14:sldId id="285"/>
            <p14:sldId id="286"/>
            <p14:sldId id="270"/>
            <p14:sldId id="272"/>
            <p14:sldId id="271"/>
            <p14:sldId id="273"/>
            <p14:sldId id="275"/>
            <p14:sldId id="277"/>
            <p14:sldId id="284"/>
            <p14:sldId id="278"/>
            <p14:sldId id="288"/>
            <p14:sldId id="276"/>
            <p14:sldId id="279"/>
            <p14:sldId id="274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B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660"/>
  </p:normalViewPr>
  <p:slideViewPr>
    <p:cSldViewPr snapToGrid="0">
      <p:cViewPr varScale="1">
        <p:scale>
          <a:sx n="59" d="100"/>
          <a:sy n="59" d="100"/>
        </p:scale>
        <p:origin x="9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slide" Target="../slides/slide13.xml"/><Relationship Id="rId1" Type="http://schemas.openxmlformats.org/officeDocument/2006/relationships/slide" Target="../slides/slide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1A423D-A6A6-49D0-945B-95C8730CFE6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34694E1-ADBB-4F8C-B4E4-4847D49ABEF8}">
      <dgm:prSet custT="1"/>
      <dgm:spPr/>
      <dgm:t>
        <a:bodyPr/>
        <a:lstStyle/>
        <a:p>
          <a:r>
            <a:rPr lang="ru-RU" sz="1800" b="1" dirty="0"/>
            <a:t>Глубокое обучение</a:t>
          </a:r>
          <a:r>
            <a:rPr lang="ru-RU" sz="1800" dirty="0"/>
            <a:t> — это класс алгоритмов машинного обучения, который:</a:t>
          </a:r>
          <a:endParaRPr lang="en-US" sz="1800" dirty="0"/>
        </a:p>
      </dgm:t>
    </dgm:pt>
    <dgm:pt modelId="{998E34D0-31BB-4AC5-8AE4-9B3145EC2B7F}" type="parTrans" cxnId="{04A6ED5E-B73D-4645-802D-80168372243A}">
      <dgm:prSet/>
      <dgm:spPr/>
      <dgm:t>
        <a:bodyPr/>
        <a:lstStyle/>
        <a:p>
          <a:endParaRPr lang="en-US"/>
        </a:p>
      </dgm:t>
    </dgm:pt>
    <dgm:pt modelId="{24522B24-C14C-471F-A93C-4DAA0B5789E1}" type="sibTrans" cxnId="{04A6ED5E-B73D-4645-802D-80168372243A}">
      <dgm:prSet/>
      <dgm:spPr/>
      <dgm:t>
        <a:bodyPr/>
        <a:lstStyle/>
        <a:p>
          <a:endParaRPr lang="en-US"/>
        </a:p>
      </dgm:t>
    </dgm:pt>
    <dgm:pt modelId="{730A4421-AC95-4432-8C58-3C1FD1379C27}">
      <dgm:prSet custT="1"/>
      <dgm:spPr/>
      <dgm:t>
        <a:bodyPr/>
        <a:lstStyle/>
        <a:p>
          <a:r>
            <a:rPr lang="ru-RU" sz="1600" dirty="0"/>
            <a:t>Использует многослойную систему нелинейных фильтров для извлечения признаков с преобразованиями. Каждый последующий слой получает на входе выходные данные предыдущего слоя;</a:t>
          </a:r>
          <a:endParaRPr lang="en-US" sz="1600" dirty="0"/>
        </a:p>
      </dgm:t>
    </dgm:pt>
    <dgm:pt modelId="{275745D1-3A56-4448-B4CF-6D74E5F8070E}" type="parTrans" cxnId="{859F8A35-1040-4497-B4BF-8E3C5556B60B}">
      <dgm:prSet/>
      <dgm:spPr/>
      <dgm:t>
        <a:bodyPr/>
        <a:lstStyle/>
        <a:p>
          <a:endParaRPr lang="en-US"/>
        </a:p>
      </dgm:t>
    </dgm:pt>
    <dgm:pt modelId="{395FE867-D7B4-4BF6-97BD-8CC1BB453B28}" type="sibTrans" cxnId="{859F8A35-1040-4497-B4BF-8E3C5556B60B}">
      <dgm:prSet/>
      <dgm:spPr/>
      <dgm:t>
        <a:bodyPr/>
        <a:lstStyle/>
        <a:p>
          <a:endParaRPr lang="en-US"/>
        </a:p>
      </dgm:t>
    </dgm:pt>
    <dgm:pt modelId="{11818067-AAC7-473D-BE16-446C6A090556}">
      <dgm:prSet custT="1"/>
      <dgm:spPr/>
      <dgm:t>
        <a:bodyPr/>
        <a:lstStyle/>
        <a:p>
          <a:r>
            <a:rPr lang="ru-RU" sz="1600" dirty="0"/>
            <a:t>Может сочетать алгоритмы обучения с учителем (пример — классификация) и без учителя (пример — анализ образца);</a:t>
          </a:r>
          <a:endParaRPr lang="en-US" sz="1600" dirty="0"/>
        </a:p>
      </dgm:t>
    </dgm:pt>
    <dgm:pt modelId="{9FFE5A8F-6AC4-43A5-9713-B8A8B6A144BC}" type="parTrans" cxnId="{4E95FCB7-5153-4AB5-AE2B-136506D907A9}">
      <dgm:prSet/>
      <dgm:spPr/>
      <dgm:t>
        <a:bodyPr/>
        <a:lstStyle/>
        <a:p>
          <a:endParaRPr lang="en-US"/>
        </a:p>
      </dgm:t>
    </dgm:pt>
    <dgm:pt modelId="{7D193740-0483-4DFD-A87E-9E4DA301AB5B}" type="sibTrans" cxnId="{4E95FCB7-5153-4AB5-AE2B-136506D907A9}">
      <dgm:prSet/>
      <dgm:spPr/>
      <dgm:t>
        <a:bodyPr/>
        <a:lstStyle/>
        <a:p>
          <a:endParaRPr lang="en-US"/>
        </a:p>
      </dgm:t>
    </dgm:pt>
    <dgm:pt modelId="{A43E8D46-C574-4F13-822A-DA997E979DDC}">
      <dgm:prSet custT="1"/>
      <dgm:spPr/>
      <dgm:t>
        <a:bodyPr/>
        <a:lstStyle/>
        <a:p>
          <a:r>
            <a:rPr lang="ru-RU" sz="1600" dirty="0"/>
            <a:t>Формирует в процессе обучения слои выявления признаков на нескольких уровнях представлений, которые соответствуют различным уровням абстракции; при этом признаки организованы иерархически — признаки более высокого уровня являются производными от признаков более низкого уровня;</a:t>
          </a:r>
          <a:endParaRPr lang="en-US" sz="1600" dirty="0"/>
        </a:p>
      </dgm:t>
    </dgm:pt>
    <dgm:pt modelId="{93F7F7CD-9123-42E5-AADA-8A2AB2C0D572}" type="parTrans" cxnId="{0C928108-8DB4-4813-BC10-E9701B59C041}">
      <dgm:prSet/>
      <dgm:spPr/>
      <dgm:t>
        <a:bodyPr/>
        <a:lstStyle/>
        <a:p>
          <a:endParaRPr lang="en-US"/>
        </a:p>
      </dgm:t>
    </dgm:pt>
    <dgm:pt modelId="{210EAD1F-3620-42F8-8166-8CBA2FF35064}" type="sibTrans" cxnId="{0C928108-8DB4-4813-BC10-E9701B59C041}">
      <dgm:prSet/>
      <dgm:spPr/>
      <dgm:t>
        <a:bodyPr/>
        <a:lstStyle/>
        <a:p>
          <a:endParaRPr lang="en-US"/>
        </a:p>
      </dgm:t>
    </dgm:pt>
    <dgm:pt modelId="{05E257FC-0FA5-4AA5-A0D3-A8D2BD821FB0}" type="pres">
      <dgm:prSet presAssocID="{1E1A423D-A6A6-49D0-945B-95C8730CFE67}" presName="linear" presStyleCnt="0">
        <dgm:presLayoutVars>
          <dgm:animLvl val="lvl"/>
          <dgm:resizeHandles val="exact"/>
        </dgm:presLayoutVars>
      </dgm:prSet>
      <dgm:spPr/>
    </dgm:pt>
    <dgm:pt modelId="{536F4FE1-BDCD-4B46-A940-9071AF95983F}" type="pres">
      <dgm:prSet presAssocID="{234694E1-ADBB-4F8C-B4E4-4847D49ABEF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F0DAE45-2BFF-4CB8-A715-C4724DFF0146}" type="pres">
      <dgm:prSet presAssocID="{24522B24-C14C-471F-A93C-4DAA0B5789E1}" presName="spacer" presStyleCnt="0"/>
      <dgm:spPr/>
    </dgm:pt>
    <dgm:pt modelId="{38848CFA-9F00-454B-A480-DAC338F64176}" type="pres">
      <dgm:prSet presAssocID="{730A4421-AC95-4432-8C58-3C1FD1379C2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138E087-D031-4EC6-AD52-7DB93CB0ED3C}" type="pres">
      <dgm:prSet presAssocID="{395FE867-D7B4-4BF6-97BD-8CC1BB453B28}" presName="spacer" presStyleCnt="0"/>
      <dgm:spPr/>
    </dgm:pt>
    <dgm:pt modelId="{136AB9D6-408E-45CE-90ED-EA7D9CCEE7CD}" type="pres">
      <dgm:prSet presAssocID="{11818067-AAC7-473D-BE16-446C6A09055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73326D5-C3D5-4034-BD80-5CC2CE915626}" type="pres">
      <dgm:prSet presAssocID="{7D193740-0483-4DFD-A87E-9E4DA301AB5B}" presName="spacer" presStyleCnt="0"/>
      <dgm:spPr/>
    </dgm:pt>
    <dgm:pt modelId="{7E42F31F-190A-487F-BF78-5D92AFEDDCE7}" type="pres">
      <dgm:prSet presAssocID="{A43E8D46-C574-4F13-822A-DA997E979DD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C928108-8DB4-4813-BC10-E9701B59C041}" srcId="{1E1A423D-A6A6-49D0-945B-95C8730CFE67}" destId="{A43E8D46-C574-4F13-822A-DA997E979DDC}" srcOrd="3" destOrd="0" parTransId="{93F7F7CD-9123-42E5-AADA-8A2AB2C0D572}" sibTransId="{210EAD1F-3620-42F8-8166-8CBA2FF35064}"/>
    <dgm:cxn modelId="{9DEE0C0C-1DCB-41D7-AD60-4C9A0044211E}" type="presOf" srcId="{730A4421-AC95-4432-8C58-3C1FD1379C27}" destId="{38848CFA-9F00-454B-A480-DAC338F64176}" srcOrd="0" destOrd="0" presId="urn:microsoft.com/office/officeart/2005/8/layout/vList2"/>
    <dgm:cxn modelId="{7162B90F-AACD-4DEF-B0F1-3404D04559AC}" type="presOf" srcId="{234694E1-ADBB-4F8C-B4E4-4847D49ABEF8}" destId="{536F4FE1-BDCD-4B46-A940-9071AF95983F}" srcOrd="0" destOrd="0" presId="urn:microsoft.com/office/officeart/2005/8/layout/vList2"/>
    <dgm:cxn modelId="{859F8A35-1040-4497-B4BF-8E3C5556B60B}" srcId="{1E1A423D-A6A6-49D0-945B-95C8730CFE67}" destId="{730A4421-AC95-4432-8C58-3C1FD1379C27}" srcOrd="1" destOrd="0" parTransId="{275745D1-3A56-4448-B4CF-6D74E5F8070E}" sibTransId="{395FE867-D7B4-4BF6-97BD-8CC1BB453B28}"/>
    <dgm:cxn modelId="{04A6ED5E-B73D-4645-802D-80168372243A}" srcId="{1E1A423D-A6A6-49D0-945B-95C8730CFE67}" destId="{234694E1-ADBB-4F8C-B4E4-4847D49ABEF8}" srcOrd="0" destOrd="0" parTransId="{998E34D0-31BB-4AC5-8AE4-9B3145EC2B7F}" sibTransId="{24522B24-C14C-471F-A93C-4DAA0B5789E1}"/>
    <dgm:cxn modelId="{07C55D94-C7C0-4248-8EB8-4CA0FFA976DB}" type="presOf" srcId="{A43E8D46-C574-4F13-822A-DA997E979DDC}" destId="{7E42F31F-190A-487F-BF78-5D92AFEDDCE7}" srcOrd="0" destOrd="0" presId="urn:microsoft.com/office/officeart/2005/8/layout/vList2"/>
    <dgm:cxn modelId="{C06654B1-2C4D-4D12-852A-7242FD9DB736}" type="presOf" srcId="{1E1A423D-A6A6-49D0-945B-95C8730CFE67}" destId="{05E257FC-0FA5-4AA5-A0D3-A8D2BD821FB0}" srcOrd="0" destOrd="0" presId="urn:microsoft.com/office/officeart/2005/8/layout/vList2"/>
    <dgm:cxn modelId="{4E95FCB7-5153-4AB5-AE2B-136506D907A9}" srcId="{1E1A423D-A6A6-49D0-945B-95C8730CFE67}" destId="{11818067-AAC7-473D-BE16-446C6A090556}" srcOrd="2" destOrd="0" parTransId="{9FFE5A8F-6AC4-43A5-9713-B8A8B6A144BC}" sibTransId="{7D193740-0483-4DFD-A87E-9E4DA301AB5B}"/>
    <dgm:cxn modelId="{A81FB8DF-A693-46CD-A296-07E7750F513E}" type="presOf" srcId="{11818067-AAC7-473D-BE16-446C6A090556}" destId="{136AB9D6-408E-45CE-90ED-EA7D9CCEE7CD}" srcOrd="0" destOrd="0" presId="urn:microsoft.com/office/officeart/2005/8/layout/vList2"/>
    <dgm:cxn modelId="{3D7E251F-58A9-41A8-920E-BC5888798599}" type="presParOf" srcId="{05E257FC-0FA5-4AA5-A0D3-A8D2BD821FB0}" destId="{536F4FE1-BDCD-4B46-A940-9071AF95983F}" srcOrd="0" destOrd="0" presId="urn:microsoft.com/office/officeart/2005/8/layout/vList2"/>
    <dgm:cxn modelId="{2A64B82F-582F-4A7A-9FF3-68ED91C85603}" type="presParOf" srcId="{05E257FC-0FA5-4AA5-A0D3-A8D2BD821FB0}" destId="{0F0DAE45-2BFF-4CB8-A715-C4724DFF0146}" srcOrd="1" destOrd="0" presId="urn:microsoft.com/office/officeart/2005/8/layout/vList2"/>
    <dgm:cxn modelId="{DCD35596-6BFE-4FB0-95BB-B9DDB85A8AD2}" type="presParOf" srcId="{05E257FC-0FA5-4AA5-A0D3-A8D2BD821FB0}" destId="{38848CFA-9F00-454B-A480-DAC338F64176}" srcOrd="2" destOrd="0" presId="urn:microsoft.com/office/officeart/2005/8/layout/vList2"/>
    <dgm:cxn modelId="{B18821B9-1AFC-48EE-AD73-A6B19646EBE1}" type="presParOf" srcId="{05E257FC-0FA5-4AA5-A0D3-A8D2BD821FB0}" destId="{2138E087-D031-4EC6-AD52-7DB93CB0ED3C}" srcOrd="3" destOrd="0" presId="urn:microsoft.com/office/officeart/2005/8/layout/vList2"/>
    <dgm:cxn modelId="{CA84692E-5C03-459F-913A-E970DE1119AF}" type="presParOf" srcId="{05E257FC-0FA5-4AA5-A0D3-A8D2BD821FB0}" destId="{136AB9D6-408E-45CE-90ED-EA7D9CCEE7CD}" srcOrd="4" destOrd="0" presId="urn:microsoft.com/office/officeart/2005/8/layout/vList2"/>
    <dgm:cxn modelId="{3161E3A1-247F-43B8-B22B-1F1654A0A9F7}" type="presParOf" srcId="{05E257FC-0FA5-4AA5-A0D3-A8D2BD821FB0}" destId="{173326D5-C3D5-4034-BD80-5CC2CE915626}" srcOrd="5" destOrd="0" presId="urn:microsoft.com/office/officeart/2005/8/layout/vList2"/>
    <dgm:cxn modelId="{66DBE3E2-4FD0-4515-B543-58C0A1A13662}" type="presParOf" srcId="{05E257FC-0FA5-4AA5-A0D3-A8D2BD821FB0}" destId="{7E42F31F-190A-487F-BF78-5D92AFEDDCE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25D60B-3067-479A-B0DD-E3CD0760230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D0CA1F-4782-4F58-829D-0F678EFEF6C9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ru-RU" sz="1200" dirty="0">
              <a:hlinkClick xmlns:r="http://schemas.openxmlformats.org/officeDocument/2006/relationships" r:id="rId1" action="ppaction://hlinksldjump"/>
            </a:rPr>
            <a:t>Глубокое обучение</a:t>
          </a:r>
          <a:r>
            <a:rPr lang="ru-RU" sz="1200" dirty="0"/>
            <a:t>: Одним из крупнейших прорывов стало распространение глубокого обучения, позволяющего нейронным сетям обрабатывать и анализировать данные на более высоком уровне абстракции, что привело к улучшению качества предсказаний и решения сложных задач.</a:t>
          </a:r>
          <a:endParaRPr lang="en-US" sz="1200" dirty="0"/>
        </a:p>
      </dgm:t>
    </dgm:pt>
    <dgm:pt modelId="{BED8E4FC-0B52-478A-B089-B20FD24DD3AC}" type="parTrans" cxnId="{C385DAF1-BD69-4168-9E5B-86E35E69097B}">
      <dgm:prSet/>
      <dgm:spPr/>
      <dgm:t>
        <a:bodyPr/>
        <a:lstStyle/>
        <a:p>
          <a:endParaRPr lang="en-US"/>
        </a:p>
      </dgm:t>
    </dgm:pt>
    <dgm:pt modelId="{F570BC53-6883-4D35-882F-F23B88A4635E}" type="sibTrans" cxnId="{C385DAF1-BD69-4168-9E5B-86E35E69097B}">
      <dgm:prSet/>
      <dgm:spPr/>
      <dgm:t>
        <a:bodyPr/>
        <a:lstStyle/>
        <a:p>
          <a:endParaRPr lang="en-US"/>
        </a:p>
      </dgm:t>
    </dgm:pt>
    <dgm:pt modelId="{D789EA5B-D743-400F-9BF1-0A7AF87F55A8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ru-RU" sz="1200" dirty="0"/>
            <a:t>Обработка изображений: Нейронные сети стали эффективным инструментом для обработки изображений, позволяя автоматизировать задачи распознавания образов, сегментации объектов, создания арт-стилей и многих других приложений в области компьютерного зрения.</a:t>
          </a:r>
          <a:endParaRPr lang="en-US" sz="1200" dirty="0"/>
        </a:p>
      </dgm:t>
    </dgm:pt>
    <dgm:pt modelId="{EE031E26-475F-43E1-BEE8-14ECC20AD1D6}" type="parTrans" cxnId="{BC660ABC-9970-4D79-8C0F-A49EE820B4CE}">
      <dgm:prSet/>
      <dgm:spPr/>
      <dgm:t>
        <a:bodyPr/>
        <a:lstStyle/>
        <a:p>
          <a:endParaRPr lang="en-US"/>
        </a:p>
      </dgm:t>
    </dgm:pt>
    <dgm:pt modelId="{D132812A-05A5-4A32-8FE6-1C57BFF357DD}" type="sibTrans" cxnId="{BC660ABC-9970-4D79-8C0F-A49EE820B4CE}">
      <dgm:prSet/>
      <dgm:spPr/>
      <dgm:t>
        <a:bodyPr/>
        <a:lstStyle/>
        <a:p>
          <a:endParaRPr lang="en-US"/>
        </a:p>
      </dgm:t>
    </dgm:pt>
    <dgm:pt modelId="{E25E4EC4-0D33-46F6-83D2-83D71477DA1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1200" dirty="0"/>
            <a:t>Обработка естественного языка: Применение нейронных сетей в обработке естественного языка привело к созданию умных ассистентов, автоматизированных переводчиков, систем анализа текста и речи, что значительно улучшило коммуникацию между человеком и машиной.</a:t>
          </a:r>
          <a:endParaRPr lang="en-US" sz="1200" dirty="0"/>
        </a:p>
      </dgm:t>
    </dgm:pt>
    <dgm:pt modelId="{A5849360-B503-4DF1-B09C-01A22A1E52D6}" type="parTrans" cxnId="{FE21E168-D664-43C6-9990-D29EF6310585}">
      <dgm:prSet/>
      <dgm:spPr/>
      <dgm:t>
        <a:bodyPr/>
        <a:lstStyle/>
        <a:p>
          <a:endParaRPr lang="en-US"/>
        </a:p>
      </dgm:t>
    </dgm:pt>
    <dgm:pt modelId="{8C75F5D1-FC75-4B76-A97D-25C428BA7D25}" type="sibTrans" cxnId="{FE21E168-D664-43C6-9990-D29EF6310585}">
      <dgm:prSet/>
      <dgm:spPr/>
      <dgm:t>
        <a:bodyPr/>
        <a:lstStyle/>
        <a:p>
          <a:endParaRPr lang="en-US"/>
        </a:p>
      </dgm:t>
    </dgm:pt>
    <dgm:pt modelId="{092A3702-931F-4015-B211-070AB7D5036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1200" dirty="0"/>
            <a:t>Самообучение: Нейронные сети стали способными к самообучению в режиме онлайн, что позволяет им адаптироваться к новым данным и условиям, улучшая свою производительность и точность предсказаний.</a:t>
          </a:r>
          <a:endParaRPr lang="en-US" sz="1200" dirty="0"/>
        </a:p>
      </dgm:t>
    </dgm:pt>
    <dgm:pt modelId="{E8493E84-665E-44AD-9D00-4CF6C8D8D3C4}" type="parTrans" cxnId="{17DDBF76-847B-4A94-AEFE-7705C158D2A8}">
      <dgm:prSet/>
      <dgm:spPr/>
      <dgm:t>
        <a:bodyPr/>
        <a:lstStyle/>
        <a:p>
          <a:endParaRPr lang="en-US"/>
        </a:p>
      </dgm:t>
    </dgm:pt>
    <dgm:pt modelId="{1C164ACB-5F4B-4D1A-A061-61EF1B28E5EB}" type="sibTrans" cxnId="{17DDBF76-847B-4A94-AEFE-7705C158D2A8}">
      <dgm:prSet/>
      <dgm:spPr/>
      <dgm:t>
        <a:bodyPr/>
        <a:lstStyle/>
        <a:p>
          <a:endParaRPr lang="en-US"/>
        </a:p>
      </dgm:t>
    </dgm:pt>
    <dgm:pt modelId="{C912A2DA-4F6D-4358-A564-FE3C6F73335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ru-RU" sz="1200" dirty="0"/>
            <a:t>Применение нейронных сетей стало более доступным. </a:t>
          </a:r>
          <a:r>
            <a:rPr lang="ru-RU" sz="1200" dirty="0">
              <a:hlinkClick xmlns:r="http://schemas.openxmlformats.org/officeDocument/2006/relationships" r:id="rId2" action="ppaction://hlinksldjump"/>
            </a:rPr>
            <a:t>Появление </a:t>
          </a:r>
          <a:r>
            <a:rPr lang="en-US" sz="1200" dirty="0">
              <a:hlinkClick xmlns:r="http://schemas.openxmlformats.org/officeDocument/2006/relationships" r:id="rId2" action="ppaction://hlinksldjump"/>
            </a:rPr>
            <a:t>ChatGPT </a:t>
          </a:r>
          <a:r>
            <a:rPr lang="ru-RU" sz="1200" dirty="0"/>
            <a:t>позволило людям со всего мира соприкоснуться с нейронными сетями.</a:t>
          </a:r>
          <a:endParaRPr lang="en-US" sz="1200" dirty="0"/>
        </a:p>
      </dgm:t>
    </dgm:pt>
    <dgm:pt modelId="{05F6552C-6736-45A9-9BB8-65B08EACDC79}" type="parTrans" cxnId="{ECED7712-52BA-48F5-85AF-4765395BA672}">
      <dgm:prSet/>
      <dgm:spPr/>
      <dgm:t>
        <a:bodyPr/>
        <a:lstStyle/>
        <a:p>
          <a:endParaRPr lang="en-US"/>
        </a:p>
      </dgm:t>
    </dgm:pt>
    <dgm:pt modelId="{AEAB2AE6-4767-49F7-A1D9-ABE1737CB016}" type="sibTrans" cxnId="{ECED7712-52BA-48F5-85AF-4765395BA672}">
      <dgm:prSet/>
      <dgm:spPr/>
      <dgm:t>
        <a:bodyPr/>
        <a:lstStyle/>
        <a:p>
          <a:endParaRPr lang="en-US"/>
        </a:p>
      </dgm:t>
    </dgm:pt>
    <dgm:pt modelId="{29595C6E-1CEF-4519-BFF8-FA47106AC512}" type="pres">
      <dgm:prSet presAssocID="{BF25D60B-3067-479A-B0DD-E3CD0760230F}" presName="root" presStyleCnt="0">
        <dgm:presLayoutVars>
          <dgm:dir/>
          <dgm:resizeHandles val="exact"/>
        </dgm:presLayoutVars>
      </dgm:prSet>
      <dgm:spPr/>
    </dgm:pt>
    <dgm:pt modelId="{C12A7AA1-F716-4A18-8A48-7C498FA3884B}" type="pres">
      <dgm:prSet presAssocID="{74D0CA1F-4782-4F58-829D-0F678EFEF6C9}" presName="compNode" presStyleCnt="0"/>
      <dgm:spPr/>
    </dgm:pt>
    <dgm:pt modelId="{AF27FBFD-8671-4215-AFDD-AD8DB479C669}" type="pres">
      <dgm:prSet presAssocID="{74D0CA1F-4782-4F58-829D-0F678EFEF6C9}" presName="iconRect" presStyleLbl="node1" presStyleIdx="0" presStyleCnt="5" custScaleX="181516" custScaleY="157150" custLinFactY="-36267" custLinFactNeighborX="0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E92CDD3-8757-4D18-BABD-DE85D777C976}" type="pres">
      <dgm:prSet presAssocID="{74D0CA1F-4782-4F58-829D-0F678EFEF6C9}" presName="spaceRect" presStyleCnt="0"/>
      <dgm:spPr/>
    </dgm:pt>
    <dgm:pt modelId="{13E74594-3407-4B62-AE6E-A5B20E615C03}" type="pres">
      <dgm:prSet presAssocID="{74D0CA1F-4782-4F58-829D-0F678EFEF6C9}" presName="textRect" presStyleLbl="revTx" presStyleIdx="0" presStyleCnt="5" custLinFactNeighborY="-33915">
        <dgm:presLayoutVars>
          <dgm:chMax val="1"/>
          <dgm:chPref val="1"/>
        </dgm:presLayoutVars>
      </dgm:prSet>
      <dgm:spPr/>
    </dgm:pt>
    <dgm:pt modelId="{C0CD45EC-10DB-4298-9638-068C0C52D79D}" type="pres">
      <dgm:prSet presAssocID="{F570BC53-6883-4D35-882F-F23B88A4635E}" presName="sibTrans" presStyleCnt="0"/>
      <dgm:spPr/>
    </dgm:pt>
    <dgm:pt modelId="{06B0052A-7391-470C-876E-D6FA72A387A9}" type="pres">
      <dgm:prSet presAssocID="{D789EA5B-D743-400F-9BF1-0A7AF87F55A8}" presName="compNode" presStyleCnt="0"/>
      <dgm:spPr/>
    </dgm:pt>
    <dgm:pt modelId="{80C6BD61-D12D-43C3-8948-F2AB8FFF9B8D}" type="pres">
      <dgm:prSet presAssocID="{D789EA5B-D743-400F-9BF1-0A7AF87F55A8}" presName="iconRect" presStyleLbl="node1" presStyleIdx="1" presStyleCnt="5" custScaleX="178887" custScaleY="168072" custLinFactY="-39632" custLinFactNeighborX="-19795" custLinFactNeighborY="-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Шестеренки"/>
        </a:ext>
      </dgm:extLst>
    </dgm:pt>
    <dgm:pt modelId="{964F85EE-C208-47F9-8D4A-B485A8D2728D}" type="pres">
      <dgm:prSet presAssocID="{D789EA5B-D743-400F-9BF1-0A7AF87F55A8}" presName="spaceRect" presStyleCnt="0"/>
      <dgm:spPr/>
    </dgm:pt>
    <dgm:pt modelId="{39012FAA-36D8-44AF-8B9A-E9BB3437EFA2}" type="pres">
      <dgm:prSet presAssocID="{D789EA5B-D743-400F-9BF1-0A7AF87F55A8}" presName="textRect" presStyleLbl="revTx" presStyleIdx="1" presStyleCnt="5" custLinFactNeighborX="-1514" custLinFactNeighborY="-33777">
        <dgm:presLayoutVars>
          <dgm:chMax val="1"/>
          <dgm:chPref val="1"/>
        </dgm:presLayoutVars>
      </dgm:prSet>
      <dgm:spPr/>
    </dgm:pt>
    <dgm:pt modelId="{54FD6008-7757-46CF-9F99-B62AEB5200CF}" type="pres">
      <dgm:prSet presAssocID="{D132812A-05A5-4A32-8FE6-1C57BFF357DD}" presName="sibTrans" presStyleCnt="0"/>
      <dgm:spPr/>
    </dgm:pt>
    <dgm:pt modelId="{F095105B-F2E6-423B-9997-7781E1936C92}" type="pres">
      <dgm:prSet presAssocID="{E25E4EC4-0D33-46F6-83D2-83D71477DA15}" presName="compNode" presStyleCnt="0"/>
      <dgm:spPr/>
    </dgm:pt>
    <dgm:pt modelId="{41CA2298-4715-4020-A6B7-D4186753138D}" type="pres">
      <dgm:prSet presAssocID="{E25E4EC4-0D33-46F6-83D2-83D71477DA15}" presName="iconRect" presStyleLbl="node1" presStyleIdx="2" presStyleCnt="5" custScaleX="169500" custScaleY="153786" custLinFactY="-39632" custLinFactNeighborX="1422" custLinFactNeighborY="-10000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Процессор"/>
        </a:ext>
      </dgm:extLst>
    </dgm:pt>
    <dgm:pt modelId="{AB0F89D5-53B7-4D01-B8E2-4827C9FE1039}" type="pres">
      <dgm:prSet presAssocID="{E25E4EC4-0D33-46F6-83D2-83D71477DA15}" presName="spaceRect" presStyleCnt="0"/>
      <dgm:spPr/>
    </dgm:pt>
    <dgm:pt modelId="{ED64FD94-FEEA-431D-9C4B-0292942D5101}" type="pres">
      <dgm:prSet presAssocID="{E25E4EC4-0D33-46F6-83D2-83D71477DA15}" presName="textRect" presStyleLbl="revTx" presStyleIdx="2" presStyleCnt="5" custLinFactNeighborX="-757" custLinFactNeighborY="-29347">
        <dgm:presLayoutVars>
          <dgm:chMax val="1"/>
          <dgm:chPref val="1"/>
        </dgm:presLayoutVars>
      </dgm:prSet>
      <dgm:spPr/>
    </dgm:pt>
    <dgm:pt modelId="{5AC1EFC7-9638-4912-825C-E27B066E9C39}" type="pres">
      <dgm:prSet presAssocID="{8C75F5D1-FC75-4B76-A97D-25C428BA7D25}" presName="sibTrans" presStyleCnt="0"/>
      <dgm:spPr/>
    </dgm:pt>
    <dgm:pt modelId="{7B9C2E02-38A2-4252-8EE7-8A0A91243B59}" type="pres">
      <dgm:prSet presAssocID="{092A3702-931F-4015-B211-070AB7D50363}" presName="compNode" presStyleCnt="0"/>
      <dgm:spPr/>
    </dgm:pt>
    <dgm:pt modelId="{68239EC9-4594-4F2B-B528-22A119A6D4DC}" type="pres">
      <dgm:prSet presAssocID="{092A3702-931F-4015-B211-070AB7D50363}" presName="iconRect" presStyleLbl="node1" presStyleIdx="3" presStyleCnt="5" custScaleX="172985" custScaleY="176253" custLinFactY="-53090" custLinFactNeighborX="-6729" custLinFactNeighborY="-10000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Компьютер"/>
        </a:ext>
      </dgm:extLst>
    </dgm:pt>
    <dgm:pt modelId="{AED01A7B-8D2A-4765-931E-9541E931ED8C}" type="pres">
      <dgm:prSet presAssocID="{092A3702-931F-4015-B211-070AB7D50363}" presName="spaceRect" presStyleCnt="0"/>
      <dgm:spPr/>
    </dgm:pt>
    <dgm:pt modelId="{AFFC26D9-F077-4300-BB5E-D7A2C8D09ED6}" type="pres">
      <dgm:prSet presAssocID="{092A3702-931F-4015-B211-070AB7D50363}" presName="textRect" presStyleLbl="revTx" presStyleIdx="3" presStyleCnt="5" custLinFactNeighborX="-3028" custLinFactNeighborY="-32116">
        <dgm:presLayoutVars>
          <dgm:chMax val="1"/>
          <dgm:chPref val="1"/>
        </dgm:presLayoutVars>
      </dgm:prSet>
      <dgm:spPr/>
    </dgm:pt>
    <dgm:pt modelId="{97B5E36E-3977-4F7E-8307-C95892E34728}" type="pres">
      <dgm:prSet presAssocID="{1C164ACB-5F4B-4D1A-A061-61EF1B28E5EB}" presName="sibTrans" presStyleCnt="0"/>
      <dgm:spPr/>
    </dgm:pt>
    <dgm:pt modelId="{BBEC7E5C-9AB8-42F4-B5DD-27110FA23B90}" type="pres">
      <dgm:prSet presAssocID="{C912A2DA-4F6D-4358-A564-FE3C6F733353}" presName="compNode" presStyleCnt="0"/>
      <dgm:spPr/>
    </dgm:pt>
    <dgm:pt modelId="{21CB6AE4-CE44-457F-9C51-F1D2E1AB893D}" type="pres">
      <dgm:prSet presAssocID="{C912A2DA-4F6D-4358-A564-FE3C6F733353}" presName="iconRect" presStyleLbl="node1" presStyleIdx="4" presStyleCnt="5" custScaleX="135269" custScaleY="121285" custLinFactY="-22809" custLinFactNeighborX="3365" custLinFactNeighborY="-10000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Флажок"/>
        </a:ext>
      </dgm:extLst>
    </dgm:pt>
    <dgm:pt modelId="{7D5BE4F5-6E55-483D-AEB3-0ABC16922BCE}" type="pres">
      <dgm:prSet presAssocID="{C912A2DA-4F6D-4358-A564-FE3C6F733353}" presName="spaceRect" presStyleCnt="0"/>
      <dgm:spPr/>
    </dgm:pt>
    <dgm:pt modelId="{5DA8D1AA-DE95-480A-BEA0-E045C4A311E1}" type="pres">
      <dgm:prSet presAssocID="{C912A2DA-4F6D-4358-A564-FE3C6F733353}" presName="textRect" presStyleLbl="revTx" presStyleIdx="4" presStyleCnt="5" custLinFactNeighborX="-757" custLinFactNeighborY="-27686">
        <dgm:presLayoutVars>
          <dgm:chMax val="1"/>
          <dgm:chPref val="1"/>
        </dgm:presLayoutVars>
      </dgm:prSet>
      <dgm:spPr/>
    </dgm:pt>
  </dgm:ptLst>
  <dgm:cxnLst>
    <dgm:cxn modelId="{ECED7712-52BA-48F5-85AF-4765395BA672}" srcId="{BF25D60B-3067-479A-B0DD-E3CD0760230F}" destId="{C912A2DA-4F6D-4358-A564-FE3C6F733353}" srcOrd="4" destOrd="0" parTransId="{05F6552C-6736-45A9-9BB8-65B08EACDC79}" sibTransId="{AEAB2AE6-4767-49F7-A1D9-ABE1737CB016}"/>
    <dgm:cxn modelId="{FE21E168-D664-43C6-9990-D29EF6310585}" srcId="{BF25D60B-3067-479A-B0DD-E3CD0760230F}" destId="{E25E4EC4-0D33-46F6-83D2-83D71477DA15}" srcOrd="2" destOrd="0" parTransId="{A5849360-B503-4DF1-B09C-01A22A1E52D6}" sibTransId="{8C75F5D1-FC75-4B76-A97D-25C428BA7D25}"/>
    <dgm:cxn modelId="{17DDBF76-847B-4A94-AEFE-7705C158D2A8}" srcId="{BF25D60B-3067-479A-B0DD-E3CD0760230F}" destId="{092A3702-931F-4015-B211-070AB7D50363}" srcOrd="3" destOrd="0" parTransId="{E8493E84-665E-44AD-9D00-4CF6C8D8D3C4}" sibTransId="{1C164ACB-5F4B-4D1A-A061-61EF1B28E5EB}"/>
    <dgm:cxn modelId="{6F189677-E560-4AE5-A2FF-5F920B0D6B2B}" type="presOf" srcId="{C912A2DA-4F6D-4358-A564-FE3C6F733353}" destId="{5DA8D1AA-DE95-480A-BEA0-E045C4A311E1}" srcOrd="0" destOrd="0" presId="urn:microsoft.com/office/officeart/2018/2/layout/IconLabelList"/>
    <dgm:cxn modelId="{DD2A42AA-800D-479E-8CF0-748B85A9DDB5}" type="presOf" srcId="{E25E4EC4-0D33-46F6-83D2-83D71477DA15}" destId="{ED64FD94-FEEA-431D-9C4B-0292942D5101}" srcOrd="0" destOrd="0" presId="urn:microsoft.com/office/officeart/2018/2/layout/IconLabelList"/>
    <dgm:cxn modelId="{BC660ABC-9970-4D79-8C0F-A49EE820B4CE}" srcId="{BF25D60B-3067-479A-B0DD-E3CD0760230F}" destId="{D789EA5B-D743-400F-9BF1-0A7AF87F55A8}" srcOrd="1" destOrd="0" parTransId="{EE031E26-475F-43E1-BEE8-14ECC20AD1D6}" sibTransId="{D132812A-05A5-4A32-8FE6-1C57BFF357DD}"/>
    <dgm:cxn modelId="{CBCD53D7-7BD7-4560-9245-430DE0BCE3D8}" type="presOf" srcId="{092A3702-931F-4015-B211-070AB7D50363}" destId="{AFFC26D9-F077-4300-BB5E-D7A2C8D09ED6}" srcOrd="0" destOrd="0" presId="urn:microsoft.com/office/officeart/2018/2/layout/IconLabelList"/>
    <dgm:cxn modelId="{C385DAF1-BD69-4168-9E5B-86E35E69097B}" srcId="{BF25D60B-3067-479A-B0DD-E3CD0760230F}" destId="{74D0CA1F-4782-4F58-829D-0F678EFEF6C9}" srcOrd="0" destOrd="0" parTransId="{BED8E4FC-0B52-478A-B089-B20FD24DD3AC}" sibTransId="{F570BC53-6883-4D35-882F-F23B88A4635E}"/>
    <dgm:cxn modelId="{5C68AFF4-6E0A-4AF2-AA45-1367D7428388}" type="presOf" srcId="{BF25D60B-3067-479A-B0DD-E3CD0760230F}" destId="{29595C6E-1CEF-4519-BFF8-FA47106AC512}" srcOrd="0" destOrd="0" presId="urn:microsoft.com/office/officeart/2018/2/layout/IconLabelList"/>
    <dgm:cxn modelId="{F34BE9F4-0645-4D41-AA7E-E04C9A9B7234}" type="presOf" srcId="{D789EA5B-D743-400F-9BF1-0A7AF87F55A8}" destId="{39012FAA-36D8-44AF-8B9A-E9BB3437EFA2}" srcOrd="0" destOrd="0" presId="urn:microsoft.com/office/officeart/2018/2/layout/IconLabelList"/>
    <dgm:cxn modelId="{7DFB43F9-26D9-471E-8A1C-6DA4E3108087}" type="presOf" srcId="{74D0CA1F-4782-4F58-829D-0F678EFEF6C9}" destId="{13E74594-3407-4B62-AE6E-A5B20E615C03}" srcOrd="0" destOrd="0" presId="urn:microsoft.com/office/officeart/2018/2/layout/IconLabelList"/>
    <dgm:cxn modelId="{09CB2064-EAC1-41B8-858D-4E85B47D6EE7}" type="presParOf" srcId="{29595C6E-1CEF-4519-BFF8-FA47106AC512}" destId="{C12A7AA1-F716-4A18-8A48-7C498FA3884B}" srcOrd="0" destOrd="0" presId="urn:microsoft.com/office/officeart/2018/2/layout/IconLabelList"/>
    <dgm:cxn modelId="{D5493819-B87B-44C4-BF34-DEC3D75A3794}" type="presParOf" srcId="{C12A7AA1-F716-4A18-8A48-7C498FA3884B}" destId="{AF27FBFD-8671-4215-AFDD-AD8DB479C669}" srcOrd="0" destOrd="0" presId="urn:microsoft.com/office/officeart/2018/2/layout/IconLabelList"/>
    <dgm:cxn modelId="{E61AF93D-3E8B-4AAF-936F-3EF3FB6C44A0}" type="presParOf" srcId="{C12A7AA1-F716-4A18-8A48-7C498FA3884B}" destId="{5E92CDD3-8757-4D18-BABD-DE85D777C976}" srcOrd="1" destOrd="0" presId="urn:microsoft.com/office/officeart/2018/2/layout/IconLabelList"/>
    <dgm:cxn modelId="{159A1B86-928B-484C-A142-7E7882F080AC}" type="presParOf" srcId="{C12A7AA1-F716-4A18-8A48-7C498FA3884B}" destId="{13E74594-3407-4B62-AE6E-A5B20E615C03}" srcOrd="2" destOrd="0" presId="urn:microsoft.com/office/officeart/2018/2/layout/IconLabelList"/>
    <dgm:cxn modelId="{DED91D94-D4C7-41B9-AF3B-2D557EA37EE3}" type="presParOf" srcId="{29595C6E-1CEF-4519-BFF8-FA47106AC512}" destId="{C0CD45EC-10DB-4298-9638-068C0C52D79D}" srcOrd="1" destOrd="0" presId="urn:microsoft.com/office/officeart/2018/2/layout/IconLabelList"/>
    <dgm:cxn modelId="{0361D396-77AB-48B1-8213-59F05AC33623}" type="presParOf" srcId="{29595C6E-1CEF-4519-BFF8-FA47106AC512}" destId="{06B0052A-7391-470C-876E-D6FA72A387A9}" srcOrd="2" destOrd="0" presId="urn:microsoft.com/office/officeart/2018/2/layout/IconLabelList"/>
    <dgm:cxn modelId="{D43A81E6-ED22-46A8-B8D2-68AA36D3A196}" type="presParOf" srcId="{06B0052A-7391-470C-876E-D6FA72A387A9}" destId="{80C6BD61-D12D-43C3-8948-F2AB8FFF9B8D}" srcOrd="0" destOrd="0" presId="urn:microsoft.com/office/officeart/2018/2/layout/IconLabelList"/>
    <dgm:cxn modelId="{1802E00E-FF2C-40AE-8D80-4DB03488895A}" type="presParOf" srcId="{06B0052A-7391-470C-876E-D6FA72A387A9}" destId="{964F85EE-C208-47F9-8D4A-B485A8D2728D}" srcOrd="1" destOrd="0" presId="urn:microsoft.com/office/officeart/2018/2/layout/IconLabelList"/>
    <dgm:cxn modelId="{EBF3E3C8-8157-4137-8D63-BBF894E20332}" type="presParOf" srcId="{06B0052A-7391-470C-876E-D6FA72A387A9}" destId="{39012FAA-36D8-44AF-8B9A-E9BB3437EFA2}" srcOrd="2" destOrd="0" presId="urn:microsoft.com/office/officeart/2018/2/layout/IconLabelList"/>
    <dgm:cxn modelId="{30DE7BDB-4A92-4413-B89B-D187AC7AC889}" type="presParOf" srcId="{29595C6E-1CEF-4519-BFF8-FA47106AC512}" destId="{54FD6008-7757-46CF-9F99-B62AEB5200CF}" srcOrd="3" destOrd="0" presId="urn:microsoft.com/office/officeart/2018/2/layout/IconLabelList"/>
    <dgm:cxn modelId="{AE485453-E476-44C1-BACF-9F7CDA5E1BCA}" type="presParOf" srcId="{29595C6E-1CEF-4519-BFF8-FA47106AC512}" destId="{F095105B-F2E6-423B-9997-7781E1936C92}" srcOrd="4" destOrd="0" presId="urn:microsoft.com/office/officeart/2018/2/layout/IconLabelList"/>
    <dgm:cxn modelId="{FE9090F4-2D3F-4679-9101-2E94E285092A}" type="presParOf" srcId="{F095105B-F2E6-423B-9997-7781E1936C92}" destId="{41CA2298-4715-4020-A6B7-D4186753138D}" srcOrd="0" destOrd="0" presId="urn:microsoft.com/office/officeart/2018/2/layout/IconLabelList"/>
    <dgm:cxn modelId="{E05AD6D0-1D3E-47D5-BAEB-423E8D83A97A}" type="presParOf" srcId="{F095105B-F2E6-423B-9997-7781E1936C92}" destId="{AB0F89D5-53B7-4D01-B8E2-4827C9FE1039}" srcOrd="1" destOrd="0" presId="urn:microsoft.com/office/officeart/2018/2/layout/IconLabelList"/>
    <dgm:cxn modelId="{EFEC4E64-13D8-4DEE-8201-6DA9242624E8}" type="presParOf" srcId="{F095105B-F2E6-423B-9997-7781E1936C92}" destId="{ED64FD94-FEEA-431D-9C4B-0292942D5101}" srcOrd="2" destOrd="0" presId="urn:microsoft.com/office/officeart/2018/2/layout/IconLabelList"/>
    <dgm:cxn modelId="{E6549C0C-725A-4532-B12F-B66437175501}" type="presParOf" srcId="{29595C6E-1CEF-4519-BFF8-FA47106AC512}" destId="{5AC1EFC7-9638-4912-825C-E27B066E9C39}" srcOrd="5" destOrd="0" presId="urn:microsoft.com/office/officeart/2018/2/layout/IconLabelList"/>
    <dgm:cxn modelId="{7102CB9D-A2C9-4518-89B2-6FCDB2E5A6A7}" type="presParOf" srcId="{29595C6E-1CEF-4519-BFF8-FA47106AC512}" destId="{7B9C2E02-38A2-4252-8EE7-8A0A91243B59}" srcOrd="6" destOrd="0" presId="urn:microsoft.com/office/officeart/2018/2/layout/IconLabelList"/>
    <dgm:cxn modelId="{E1FF0967-D4DF-412E-ABE4-13A46A5CF235}" type="presParOf" srcId="{7B9C2E02-38A2-4252-8EE7-8A0A91243B59}" destId="{68239EC9-4594-4F2B-B528-22A119A6D4DC}" srcOrd="0" destOrd="0" presId="urn:microsoft.com/office/officeart/2018/2/layout/IconLabelList"/>
    <dgm:cxn modelId="{74F162A1-CB99-409B-9568-21A34C476FD2}" type="presParOf" srcId="{7B9C2E02-38A2-4252-8EE7-8A0A91243B59}" destId="{AED01A7B-8D2A-4765-931E-9541E931ED8C}" srcOrd="1" destOrd="0" presId="urn:microsoft.com/office/officeart/2018/2/layout/IconLabelList"/>
    <dgm:cxn modelId="{B8EF5DF8-50AB-4460-ACA9-DA822F050242}" type="presParOf" srcId="{7B9C2E02-38A2-4252-8EE7-8A0A91243B59}" destId="{AFFC26D9-F077-4300-BB5E-D7A2C8D09ED6}" srcOrd="2" destOrd="0" presId="urn:microsoft.com/office/officeart/2018/2/layout/IconLabelList"/>
    <dgm:cxn modelId="{826924FD-8AD5-405C-8489-DFEC449688C0}" type="presParOf" srcId="{29595C6E-1CEF-4519-BFF8-FA47106AC512}" destId="{97B5E36E-3977-4F7E-8307-C95892E34728}" srcOrd="7" destOrd="0" presId="urn:microsoft.com/office/officeart/2018/2/layout/IconLabelList"/>
    <dgm:cxn modelId="{8DEEC800-4472-47B0-89BD-5EED47746472}" type="presParOf" srcId="{29595C6E-1CEF-4519-BFF8-FA47106AC512}" destId="{BBEC7E5C-9AB8-42F4-B5DD-27110FA23B90}" srcOrd="8" destOrd="0" presId="urn:microsoft.com/office/officeart/2018/2/layout/IconLabelList"/>
    <dgm:cxn modelId="{57A49C95-0EFF-4194-90AE-314ED7CE1036}" type="presParOf" srcId="{BBEC7E5C-9AB8-42F4-B5DD-27110FA23B90}" destId="{21CB6AE4-CE44-457F-9C51-F1D2E1AB893D}" srcOrd="0" destOrd="0" presId="urn:microsoft.com/office/officeart/2018/2/layout/IconLabelList"/>
    <dgm:cxn modelId="{52125534-AD52-4B91-8057-014F5DAA5BD4}" type="presParOf" srcId="{BBEC7E5C-9AB8-42F4-B5DD-27110FA23B90}" destId="{7D5BE4F5-6E55-483D-AEB3-0ABC16922BCE}" srcOrd="1" destOrd="0" presId="urn:microsoft.com/office/officeart/2018/2/layout/IconLabelList"/>
    <dgm:cxn modelId="{74CD509C-21AC-41A9-861C-1A33AC9E6B9F}" type="presParOf" srcId="{BBEC7E5C-9AB8-42F4-B5DD-27110FA23B90}" destId="{5DA8D1AA-DE95-480A-BEA0-E045C4A311E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F4FE1-BDCD-4B46-A940-9071AF95983F}">
      <dsp:nvSpPr>
        <dsp:cNvPr id="0" name=""/>
        <dsp:cNvSpPr/>
      </dsp:nvSpPr>
      <dsp:spPr>
        <a:xfrm>
          <a:off x="0" y="1761"/>
          <a:ext cx="6387804" cy="12360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/>
            <a:t>Глубокое обучение</a:t>
          </a:r>
          <a:r>
            <a:rPr lang="ru-RU" sz="1800" kern="1200" dirty="0"/>
            <a:t> — это класс алгоритмов машинного обучения, который:</a:t>
          </a:r>
          <a:endParaRPr lang="en-US" sz="1800" kern="1200" dirty="0"/>
        </a:p>
      </dsp:txBody>
      <dsp:txXfrm>
        <a:off x="60338" y="62099"/>
        <a:ext cx="6267128" cy="1115361"/>
      </dsp:txXfrm>
    </dsp:sp>
    <dsp:sp modelId="{38848CFA-9F00-454B-A480-DAC338F64176}">
      <dsp:nvSpPr>
        <dsp:cNvPr id="0" name=""/>
        <dsp:cNvSpPr/>
      </dsp:nvSpPr>
      <dsp:spPr>
        <a:xfrm>
          <a:off x="0" y="1250568"/>
          <a:ext cx="6387804" cy="12360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Использует многослойную систему нелинейных фильтров для извлечения признаков с преобразованиями. Каждый последующий слой получает на входе выходные данные предыдущего слоя;</a:t>
          </a:r>
          <a:endParaRPr lang="en-US" sz="1600" kern="1200" dirty="0"/>
        </a:p>
      </dsp:txBody>
      <dsp:txXfrm>
        <a:off x="60338" y="1310906"/>
        <a:ext cx="6267128" cy="1115361"/>
      </dsp:txXfrm>
    </dsp:sp>
    <dsp:sp modelId="{136AB9D6-408E-45CE-90ED-EA7D9CCEE7CD}">
      <dsp:nvSpPr>
        <dsp:cNvPr id="0" name=""/>
        <dsp:cNvSpPr/>
      </dsp:nvSpPr>
      <dsp:spPr>
        <a:xfrm>
          <a:off x="0" y="2499374"/>
          <a:ext cx="6387804" cy="12360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Может сочетать алгоритмы обучения с учителем (пример — классификация) и без учителя (пример — анализ образца);</a:t>
          </a:r>
          <a:endParaRPr lang="en-US" sz="1600" kern="1200" dirty="0"/>
        </a:p>
      </dsp:txBody>
      <dsp:txXfrm>
        <a:off x="60338" y="2559712"/>
        <a:ext cx="6267128" cy="1115361"/>
      </dsp:txXfrm>
    </dsp:sp>
    <dsp:sp modelId="{7E42F31F-190A-487F-BF78-5D92AFEDDCE7}">
      <dsp:nvSpPr>
        <dsp:cNvPr id="0" name=""/>
        <dsp:cNvSpPr/>
      </dsp:nvSpPr>
      <dsp:spPr>
        <a:xfrm>
          <a:off x="0" y="3748180"/>
          <a:ext cx="6387804" cy="12360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Формирует в процессе обучения слои выявления признаков на нескольких уровнях представлений, которые соответствуют различным уровням абстракции; при этом признаки организованы иерархически — признаки более высокого уровня являются производными от признаков более низкого уровня;</a:t>
          </a:r>
          <a:endParaRPr lang="en-US" sz="1600" kern="1200" dirty="0"/>
        </a:p>
      </dsp:txBody>
      <dsp:txXfrm>
        <a:off x="60338" y="3808518"/>
        <a:ext cx="6267128" cy="11153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7FBFD-8671-4215-AFDD-AD8DB479C669}">
      <dsp:nvSpPr>
        <dsp:cNvPr id="0" name=""/>
        <dsp:cNvSpPr/>
      </dsp:nvSpPr>
      <dsp:spPr>
        <a:xfrm>
          <a:off x="132482" y="94289"/>
          <a:ext cx="1147220" cy="9932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74594-3407-4B62-AE6E-A5B20E615C03}">
      <dsp:nvSpPr>
        <dsp:cNvPr id="0" name=""/>
        <dsp:cNvSpPr/>
      </dsp:nvSpPr>
      <dsp:spPr>
        <a:xfrm>
          <a:off x="3846" y="1567338"/>
          <a:ext cx="1404492" cy="1920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>
              <a:hlinkClick xmlns:r="http://schemas.openxmlformats.org/officeDocument/2006/relationships" r:id="" action="ppaction://hlinksldjump"/>
            </a:rPr>
            <a:t>Глубокое обучение</a:t>
          </a:r>
          <a:r>
            <a:rPr lang="ru-RU" sz="1200" kern="1200" dirty="0"/>
            <a:t>: Одним из крупнейших прорывов стало распространение глубокого обучения, позволяющего нейронным сетям обрабатывать и анализировать данные на более высоком уровне абстракции, что привело к улучшению качества предсказаний и решения сложных задач.</a:t>
          </a:r>
          <a:endParaRPr lang="en-US" sz="1200" kern="1200" dirty="0"/>
        </a:p>
      </dsp:txBody>
      <dsp:txXfrm>
        <a:off x="3846" y="1567338"/>
        <a:ext cx="1404492" cy="1920204"/>
      </dsp:txXfrm>
    </dsp:sp>
    <dsp:sp modelId="{80C6BD61-D12D-43C3-8948-F2AB8FFF9B8D}">
      <dsp:nvSpPr>
        <dsp:cNvPr id="0" name=""/>
        <dsp:cNvSpPr/>
      </dsp:nvSpPr>
      <dsp:spPr>
        <a:xfrm>
          <a:off x="1665959" y="55764"/>
          <a:ext cx="1130604" cy="10622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12FAA-36D8-44AF-8B9A-E9BB3437EFA2}">
      <dsp:nvSpPr>
        <dsp:cNvPr id="0" name=""/>
        <dsp:cNvSpPr/>
      </dsp:nvSpPr>
      <dsp:spPr>
        <a:xfrm>
          <a:off x="1632860" y="1587245"/>
          <a:ext cx="1404492" cy="1920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Обработка изображений: Нейронные сети стали эффективным инструментом для обработки изображений, позволяя автоматизировать задачи распознавания образов, сегментации объектов, создания арт-стилей и многих других приложений в области компьютерного зрения.</a:t>
          </a:r>
          <a:endParaRPr lang="en-US" sz="1200" kern="1200" dirty="0"/>
        </a:p>
      </dsp:txBody>
      <dsp:txXfrm>
        <a:off x="1632860" y="1587245"/>
        <a:ext cx="1404492" cy="1920204"/>
      </dsp:txXfrm>
    </dsp:sp>
    <dsp:sp modelId="{41CA2298-4715-4020-A6B7-D4186753138D}">
      <dsp:nvSpPr>
        <dsp:cNvPr id="0" name=""/>
        <dsp:cNvSpPr/>
      </dsp:nvSpPr>
      <dsp:spPr>
        <a:xfrm>
          <a:off x="3479998" y="78337"/>
          <a:ext cx="1071276" cy="9719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4FD94-FEEA-431D-9C4B-0292942D5101}">
      <dsp:nvSpPr>
        <dsp:cNvPr id="0" name=""/>
        <dsp:cNvSpPr/>
      </dsp:nvSpPr>
      <dsp:spPr>
        <a:xfrm>
          <a:off x="3293770" y="1649738"/>
          <a:ext cx="1404492" cy="1920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Обработка естественного языка: Применение нейронных сетей в обработке естественного языка привело к созданию умных ассистентов, автоматизированных переводчиков, систем анализа текста и речи, что значительно улучшило коммуникацию между человеком и машиной.</a:t>
          </a:r>
          <a:endParaRPr lang="en-US" sz="1200" kern="1200" dirty="0"/>
        </a:p>
      </dsp:txBody>
      <dsp:txXfrm>
        <a:off x="3293770" y="1649738"/>
        <a:ext cx="1404492" cy="1920204"/>
      </dsp:txXfrm>
    </dsp:sp>
    <dsp:sp modelId="{68239EC9-4594-4F2B-B528-22A119A6D4DC}">
      <dsp:nvSpPr>
        <dsp:cNvPr id="0" name=""/>
        <dsp:cNvSpPr/>
      </dsp:nvSpPr>
      <dsp:spPr>
        <a:xfrm>
          <a:off x="5067747" y="0"/>
          <a:ext cx="1093302" cy="11139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FC26D9-F077-4300-BB5E-D7A2C8D09ED6}">
      <dsp:nvSpPr>
        <dsp:cNvPr id="0" name=""/>
        <dsp:cNvSpPr/>
      </dsp:nvSpPr>
      <dsp:spPr>
        <a:xfrm>
          <a:off x="4912153" y="1632066"/>
          <a:ext cx="1404492" cy="1920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Самообучение: Нейронные сети стали способными к самообучению в режиме онлайн, что позволяет им адаптироваться к новым данным и условиям, улучшая свою производительность и точность предсказаний.</a:t>
          </a:r>
          <a:endParaRPr lang="en-US" sz="1200" kern="1200" dirty="0"/>
        </a:p>
      </dsp:txBody>
      <dsp:txXfrm>
        <a:off x="4912153" y="1632066"/>
        <a:ext cx="1404492" cy="1920204"/>
      </dsp:txXfrm>
    </dsp:sp>
    <dsp:sp modelId="{21CB6AE4-CE44-457F-9C51-F1D2E1AB893D}">
      <dsp:nvSpPr>
        <dsp:cNvPr id="0" name=""/>
        <dsp:cNvSpPr/>
      </dsp:nvSpPr>
      <dsp:spPr>
        <a:xfrm>
          <a:off x="6901008" y="236015"/>
          <a:ext cx="854929" cy="76654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8D1AA-DE95-480A-BEA0-E045C4A311E1}">
      <dsp:nvSpPr>
        <dsp:cNvPr id="0" name=""/>
        <dsp:cNvSpPr/>
      </dsp:nvSpPr>
      <dsp:spPr>
        <a:xfrm>
          <a:off x="6594327" y="1630279"/>
          <a:ext cx="1404492" cy="1920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Применение нейронных сетей стало более доступным. </a:t>
          </a:r>
          <a:r>
            <a:rPr lang="ru-RU" sz="1200" kern="1200" dirty="0">
              <a:hlinkClick xmlns:r="http://schemas.openxmlformats.org/officeDocument/2006/relationships" r:id="" action="ppaction://hlinksldjump"/>
            </a:rPr>
            <a:t>Появление </a:t>
          </a:r>
          <a:r>
            <a:rPr lang="en-US" sz="1200" kern="1200" dirty="0">
              <a:hlinkClick xmlns:r="http://schemas.openxmlformats.org/officeDocument/2006/relationships" r:id="" action="ppaction://hlinksldjump"/>
            </a:rPr>
            <a:t>ChatGPT </a:t>
          </a:r>
          <a:r>
            <a:rPr lang="ru-RU" sz="1200" kern="1200" dirty="0"/>
            <a:t>позволило людям со всего мира соприкоснуться с нейронными сетями.</a:t>
          </a:r>
          <a:endParaRPr lang="en-US" sz="1200" kern="1200" dirty="0"/>
        </a:p>
      </dsp:txBody>
      <dsp:txXfrm>
        <a:off x="6594327" y="1630279"/>
        <a:ext cx="1404492" cy="19202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F03B2-D872-4F2C-A46F-8DD556BFCC34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E82C1-3EA5-4841-8AAE-C35803D3C6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079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E82C1-3EA5-4841-8AAE-C35803D3C6E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007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E82C1-3EA5-4841-8AAE-C35803D3C6E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37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3/3/2024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995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02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3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7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63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89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3/3/2024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74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87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3/3/2024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36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38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3/3/2024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704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53" r:id="rId6"/>
    <p:sldLayoutId id="2147483848" r:id="rId7"/>
    <p:sldLayoutId id="2147483849" r:id="rId8"/>
    <p:sldLayoutId id="2147483850" r:id="rId9"/>
    <p:sldLayoutId id="2147483852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20.png"/><Relationship Id="rId4" Type="http://schemas.openxmlformats.org/officeDocument/2006/relationships/slide" Target="slide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:%20https:/cyberleninka.ru/article/n/ispolzovanie-neyronnyh-setey-dlya-analiza-i-prognozirovaniya-dannyh-v-fizicheskoy-kulture-i-sporte" TargetMode="Externa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HVnqIt8bi8?feature=oembed" TargetMode="External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33.xml"/><Relationship Id="rId18" Type="http://schemas.openxmlformats.org/officeDocument/2006/relationships/slide" Target="slide15.xml"/><Relationship Id="rId26" Type="http://schemas.openxmlformats.org/officeDocument/2006/relationships/slide" Target="slide23.xml"/><Relationship Id="rId3" Type="http://schemas.openxmlformats.org/officeDocument/2006/relationships/slide" Target="slide5.xml"/><Relationship Id="rId21" Type="http://schemas.openxmlformats.org/officeDocument/2006/relationships/slide" Target="slide14.xml"/><Relationship Id="rId7" Type="http://schemas.openxmlformats.org/officeDocument/2006/relationships/slide" Target="slide9.xml"/><Relationship Id="rId12" Type="http://schemas.openxmlformats.org/officeDocument/2006/relationships/slide" Target="slide27.xml"/><Relationship Id="rId17" Type="http://schemas.openxmlformats.org/officeDocument/2006/relationships/slide" Target="slide32.xml"/><Relationship Id="rId25" Type="http://schemas.openxmlformats.org/officeDocument/2006/relationships/slide" Target="slide24.xml"/><Relationship Id="rId2" Type="http://schemas.openxmlformats.org/officeDocument/2006/relationships/slide" Target="slide4.xml"/><Relationship Id="rId16" Type="http://schemas.openxmlformats.org/officeDocument/2006/relationships/slide" Target="slide31.xml"/><Relationship Id="rId20" Type="http://schemas.openxmlformats.org/officeDocument/2006/relationships/slide" Target="slide20.xml"/><Relationship Id="rId29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11.xml"/><Relationship Id="rId24" Type="http://schemas.openxmlformats.org/officeDocument/2006/relationships/slide" Target="slide21.xml"/><Relationship Id="rId32" Type="http://schemas.openxmlformats.org/officeDocument/2006/relationships/slide" Target="slide3.xml"/><Relationship Id="rId5" Type="http://schemas.openxmlformats.org/officeDocument/2006/relationships/slide" Target="slide7.xml"/><Relationship Id="rId15" Type="http://schemas.openxmlformats.org/officeDocument/2006/relationships/slide" Target="slide18.xml"/><Relationship Id="rId23" Type="http://schemas.openxmlformats.org/officeDocument/2006/relationships/slide" Target="slide22.xml"/><Relationship Id="rId28" Type="http://schemas.openxmlformats.org/officeDocument/2006/relationships/slide" Target="slide29.xml"/><Relationship Id="rId10" Type="http://schemas.openxmlformats.org/officeDocument/2006/relationships/slide" Target="slide17.xml"/><Relationship Id="rId19" Type="http://schemas.openxmlformats.org/officeDocument/2006/relationships/slide" Target="slide13.xml"/><Relationship Id="rId31" Type="http://schemas.openxmlformats.org/officeDocument/2006/relationships/slide" Target="slide30.xml"/><Relationship Id="rId4" Type="http://schemas.openxmlformats.org/officeDocument/2006/relationships/slide" Target="slide6.xml"/><Relationship Id="rId9" Type="http://schemas.openxmlformats.org/officeDocument/2006/relationships/slide" Target="slide12.xml"/><Relationship Id="rId14" Type="http://schemas.openxmlformats.org/officeDocument/2006/relationships/slide" Target="slide19.xml"/><Relationship Id="rId22" Type="http://schemas.openxmlformats.org/officeDocument/2006/relationships/slide" Target="slide16.xml"/><Relationship Id="rId27" Type="http://schemas.openxmlformats.org/officeDocument/2006/relationships/slide" Target="slide25.xml"/><Relationship Id="rId30" Type="http://schemas.openxmlformats.org/officeDocument/2006/relationships/slide" Target="slide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yperis.com/welcome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slide" Target="slide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4.xml"/><Relationship Id="rId18" Type="http://schemas.openxmlformats.org/officeDocument/2006/relationships/slide" Target="slide15.xml"/><Relationship Id="rId26" Type="http://schemas.openxmlformats.org/officeDocument/2006/relationships/slide" Target="slide31.xml"/><Relationship Id="rId3" Type="http://schemas.openxmlformats.org/officeDocument/2006/relationships/slide" Target="slide4.xml"/><Relationship Id="rId21" Type="http://schemas.openxmlformats.org/officeDocument/2006/relationships/slide" Target="slide26.xml"/><Relationship Id="rId7" Type="http://schemas.openxmlformats.org/officeDocument/2006/relationships/slide" Target="slide5.xml"/><Relationship Id="rId12" Type="http://schemas.openxmlformats.org/officeDocument/2006/relationships/slide" Target="slide12.xml"/><Relationship Id="rId17" Type="http://schemas.openxmlformats.org/officeDocument/2006/relationships/slide" Target="slide13.xml"/><Relationship Id="rId25" Type="http://schemas.openxmlformats.org/officeDocument/2006/relationships/slide" Target="slide11.xml"/><Relationship Id="rId2" Type="http://schemas.openxmlformats.org/officeDocument/2006/relationships/notesSlide" Target="../notesSlides/notesSlide1.xml"/><Relationship Id="rId16" Type="http://schemas.openxmlformats.org/officeDocument/2006/relationships/slide" Target="slide10.xml"/><Relationship Id="rId20" Type="http://schemas.openxmlformats.org/officeDocument/2006/relationships/slide" Target="slide27.xml"/><Relationship Id="rId29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6.xml"/><Relationship Id="rId24" Type="http://schemas.openxmlformats.org/officeDocument/2006/relationships/slide" Target="slide23.xml"/><Relationship Id="rId32" Type="http://schemas.openxmlformats.org/officeDocument/2006/relationships/slide" Target="slide28.xml"/><Relationship Id="rId5" Type="http://schemas.openxmlformats.org/officeDocument/2006/relationships/slide" Target="slide8.xml"/><Relationship Id="rId15" Type="http://schemas.openxmlformats.org/officeDocument/2006/relationships/slide" Target="slide19.xml"/><Relationship Id="rId23" Type="http://schemas.openxmlformats.org/officeDocument/2006/relationships/slide" Target="slide30.xml"/><Relationship Id="rId28" Type="http://schemas.openxmlformats.org/officeDocument/2006/relationships/slide" Target="slide32.xml"/><Relationship Id="rId10" Type="http://schemas.openxmlformats.org/officeDocument/2006/relationships/slide" Target="slide21.xml"/><Relationship Id="rId19" Type="http://schemas.openxmlformats.org/officeDocument/2006/relationships/slide" Target="slide29.xml"/><Relationship Id="rId31" Type="http://schemas.openxmlformats.org/officeDocument/2006/relationships/slide" Target="slide33.xml"/><Relationship Id="rId4" Type="http://schemas.openxmlformats.org/officeDocument/2006/relationships/slide" Target="slide7.xml"/><Relationship Id="rId9" Type="http://schemas.openxmlformats.org/officeDocument/2006/relationships/slide" Target="slide22.xml"/><Relationship Id="rId14" Type="http://schemas.openxmlformats.org/officeDocument/2006/relationships/slide" Target="slide20.xml"/><Relationship Id="rId22" Type="http://schemas.openxmlformats.org/officeDocument/2006/relationships/slide" Target="slide25.xml"/><Relationship Id="rId27" Type="http://schemas.openxmlformats.org/officeDocument/2006/relationships/slide" Target="slide24.xml"/><Relationship Id="rId30" Type="http://schemas.openxmlformats.org/officeDocument/2006/relationships/slide" Target="slide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hyperlink" Target="https://cyberleninka.ru/article/n/istoriya-razvitiya-neyronnyh-setey/view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ZERv8vvm8A?feature=oembed" TargetMode="External"/><Relationship Id="rId6" Type="http://schemas.openxmlformats.org/officeDocument/2006/relationships/diagramQuickStyle" Target="../diagrams/quickStyle1.xml"/><Relationship Id="rId11" Type="http://schemas.openxmlformats.org/officeDocument/2006/relationships/slide" Target="slide3.xml"/><Relationship Id="rId5" Type="http://schemas.openxmlformats.org/officeDocument/2006/relationships/diagramLayout" Target="../diagrams/layout1.xml"/><Relationship Id="rId10" Type="http://schemas.microsoft.com/office/2007/relationships/hdphoto" Target="../media/hdphoto1.wdp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hyperlink" Target="https://dream.ai/create" TargetMode="External"/><Relationship Id="rId7" Type="http://schemas.openxmlformats.org/officeDocument/2006/relationships/diagramQuickStyle" Target="../diagrams/quickStyle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.jpe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7050A3-B1DE-4865-BAE7-B35015408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401EF1-C054-4118-87E7-1621168AD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AD213-24FB-70D4-F9A1-DBAE09AC4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39" y="1122363"/>
            <a:ext cx="5047488" cy="2387600"/>
          </a:xfrm>
        </p:spPr>
        <p:txBody>
          <a:bodyPr>
            <a:noAutofit/>
          </a:bodyPr>
          <a:lstStyle/>
          <a:p>
            <a:pPr algn="l"/>
            <a:r>
              <a:rPr lang="ru-RU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История развития и применение нейронных сетей в повседневной жизни и бизнесе</a:t>
            </a:r>
            <a:endParaRPr lang="ru-RU" sz="3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7DAD4CA-9A1F-7688-FB2A-311E63633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39" y="3702239"/>
            <a:ext cx="5047488" cy="1655762"/>
          </a:xfrm>
        </p:spPr>
        <p:txBody>
          <a:bodyPr>
            <a:normAutofit/>
          </a:bodyPr>
          <a:lstStyle/>
          <a:p>
            <a:pPr algn="l"/>
            <a:r>
              <a:rPr lang="ru-RU" sz="2800" dirty="0"/>
              <a:t>Выполнила: </a:t>
            </a:r>
          </a:p>
          <a:p>
            <a:pPr algn="l"/>
            <a:r>
              <a:rPr lang="ru-RU" sz="2800" dirty="0"/>
              <a:t>Макарова Екатерина, </a:t>
            </a:r>
          </a:p>
          <a:p>
            <a:pPr algn="l"/>
            <a:r>
              <a:rPr lang="ru-RU" sz="2800" dirty="0"/>
              <a:t>студентка группы АДЭУ-211</a:t>
            </a:r>
          </a:p>
        </p:txBody>
      </p:sp>
      <p:grpSp>
        <p:nvGrpSpPr>
          <p:cNvPr id="27" name="decorative circles">
            <a:extLst>
              <a:ext uri="{FF2B5EF4-FFF2-40B4-BE49-F238E27FC236}">
                <a16:creationId xmlns:a16="http://schemas.microsoft.com/office/drawing/2014/main" id="{499E7689-E646-4066-9AD0-62F46B462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AFEBC98-1CAB-474C-8458-BEB70D8F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C1741FF-E9EA-44E7-90AD-0009B23D9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41A188E-5A43-4269-BD7A-89A6C8F39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6BB9FB-66A8-4DC7-BE6D-04F08DFF1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9D76882-E899-4E4C-8818-FDEA473A7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3">
            <a:extLst>
              <a:ext uri="{FF2B5EF4-FFF2-40B4-BE49-F238E27FC236}">
                <a16:creationId xmlns:a16="http://schemas.microsoft.com/office/drawing/2014/main" id="{18047647-7AE4-91E5-8133-3B692469A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3" r="-3" b="-3"/>
          <a:stretch/>
        </p:blipFill>
        <p:spPr>
          <a:xfrm>
            <a:off x="6475068" y="1214970"/>
            <a:ext cx="5716932" cy="5643030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4639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3A8DB-1BFC-A5BC-24DF-270B68B42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EEC8FD-8D83-D4BD-31C7-BAB43312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49" y="-102370"/>
            <a:ext cx="10659110" cy="910782"/>
          </a:xfrm>
        </p:spPr>
        <p:txBody>
          <a:bodyPr>
            <a:normAutofit/>
          </a:bodyPr>
          <a:lstStyle/>
          <a:p>
            <a:r>
              <a:rPr lang="ru-RU" sz="4000" dirty="0"/>
              <a:t>Алгоритмы обучения нейросетей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F1522C99-D46A-B2CC-B6A0-DFF200118E90}"/>
              </a:ext>
            </a:extLst>
          </p:cNvPr>
          <p:cNvSpPr/>
          <p:nvPr/>
        </p:nvSpPr>
        <p:spPr>
          <a:xfrm>
            <a:off x="165565" y="6307692"/>
            <a:ext cx="1474178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3" action="ppaction://hlinksldjump"/>
              </a:rPr>
              <a:t>Перейти к карте </a:t>
            </a:r>
            <a:endParaRPr lang="ru-RU" sz="1100" dirty="0"/>
          </a:p>
        </p:txBody>
      </p:sp>
      <p:pic>
        <p:nvPicPr>
          <p:cNvPr id="7" name="Picture 2" descr="Обучение нейронной сети">
            <a:extLst>
              <a:ext uri="{FF2B5EF4-FFF2-40B4-BE49-F238E27FC236}">
                <a16:creationId xmlns:a16="http://schemas.microsoft.com/office/drawing/2014/main" id="{5A2CC935-F015-95BB-7A64-CD6EE7A20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873" y="2070100"/>
            <a:ext cx="5581519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BB8C632D-D961-74CA-1F85-34C1C0852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749" y="1016000"/>
            <a:ext cx="11844251" cy="1397000"/>
          </a:xfrm>
        </p:spPr>
        <p:txBody>
          <a:bodyPr>
            <a:normAutofit/>
          </a:bodyPr>
          <a:lstStyle/>
          <a:p>
            <a:r>
              <a:rPr lang="ru-RU" b="1" dirty="0"/>
              <a:t>Обучение нейронной сети- </a:t>
            </a:r>
            <a:r>
              <a:rPr lang="ru-RU" dirty="0"/>
              <a:t>это процесс, в котором параметры нейронной сети настраиваются посредством моделирования среды, в которую эта сеть встроена. Тип обучения определяется способом подстройки параметров.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4B978AB-7AAA-F7C3-F0F5-6DABB9A3A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749" y="2070100"/>
            <a:ext cx="5714637" cy="423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25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29782-8C01-6F86-64ED-C477AD130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153" y="5769"/>
            <a:ext cx="1065911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Инженерия </a:t>
            </a:r>
            <a:r>
              <a:rPr lang="ru-RU" sz="4000" dirty="0" err="1"/>
              <a:t>фичей</a:t>
            </a:r>
            <a:r>
              <a:rPr lang="ru-RU" sz="4000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20730B-56F9-BF78-1979-83BC4EAE0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325" y="1136073"/>
            <a:ext cx="11402291" cy="547254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/>
              <a:t>Инженерия </a:t>
            </a:r>
            <a:r>
              <a:rPr lang="ru-RU" b="1" dirty="0" err="1"/>
              <a:t>фичей</a:t>
            </a:r>
            <a:r>
              <a:rPr lang="ru-RU" b="1" dirty="0"/>
              <a:t> (</a:t>
            </a:r>
            <a:r>
              <a:rPr lang="ru-RU" b="1" dirty="0" err="1"/>
              <a:t>Feature</a:t>
            </a:r>
            <a:r>
              <a:rPr lang="ru-RU" b="1" dirty="0"/>
              <a:t> </a:t>
            </a:r>
            <a:r>
              <a:rPr lang="ru-RU" b="1" dirty="0" err="1"/>
              <a:t>Engineering</a:t>
            </a:r>
            <a:r>
              <a:rPr lang="ru-RU" b="1" dirty="0"/>
              <a:t>)</a:t>
            </a:r>
            <a:r>
              <a:rPr lang="ru-RU" dirty="0"/>
              <a:t>— это процесс извлечения новых признаков – «</a:t>
            </a:r>
            <a:r>
              <a:rPr lang="ru-RU" dirty="0" err="1"/>
              <a:t>фичей</a:t>
            </a:r>
            <a:r>
              <a:rPr lang="ru-RU" dirty="0"/>
              <a:t>» (характеристик, свойств, атрибутов) из необработанных данных для поддержки обучения последующей статистической модели</a:t>
            </a:r>
          </a:p>
          <a:p>
            <a:pPr marL="0" indent="0">
              <a:buNone/>
            </a:pPr>
            <a:r>
              <a:rPr lang="ru-RU" u="sng" dirty="0"/>
              <a:t>Шаги процесса разработки:</a:t>
            </a:r>
          </a:p>
          <a:p>
            <a:pPr marL="457200" indent="-457200">
              <a:buAutoNum type="arabicParenR"/>
            </a:pPr>
            <a:r>
              <a:rPr lang="ru-RU" sz="1800" dirty="0"/>
              <a:t>Исследование идеи</a:t>
            </a:r>
          </a:p>
          <a:p>
            <a:pPr marL="457200" indent="-457200">
              <a:buAutoNum type="arabicParenR"/>
            </a:pPr>
            <a:r>
              <a:rPr lang="ru-RU" sz="1800" dirty="0"/>
              <a:t>Проработка концепции</a:t>
            </a:r>
          </a:p>
          <a:p>
            <a:pPr marL="457200" indent="-457200">
              <a:buAutoNum type="arabicParenR"/>
            </a:pPr>
            <a:r>
              <a:rPr lang="ru-RU" sz="1800" dirty="0"/>
              <a:t>Проектирование </a:t>
            </a:r>
            <a:r>
              <a:rPr lang="ru-RU" sz="1800" dirty="0" err="1"/>
              <a:t>фичи</a:t>
            </a:r>
            <a:endParaRPr lang="ru-RU" sz="1800" dirty="0"/>
          </a:p>
          <a:p>
            <a:pPr marL="457200" indent="-457200">
              <a:buAutoNum type="arabicParenR"/>
            </a:pPr>
            <a:r>
              <a:rPr lang="ru-RU" sz="1800" dirty="0"/>
              <a:t>Разработка и тестирование</a:t>
            </a:r>
          </a:p>
          <a:p>
            <a:pPr marL="457200" indent="-457200">
              <a:buAutoNum type="arabicParenR"/>
            </a:pPr>
            <a:r>
              <a:rPr lang="ru-RU" sz="1800" dirty="0"/>
              <a:t>Релиз и отзывы пользователей</a:t>
            </a:r>
          </a:p>
          <a:p>
            <a:pPr marL="0" indent="0">
              <a:buNone/>
            </a:pPr>
            <a:r>
              <a:rPr lang="ru-RU" u="sng" dirty="0"/>
              <a:t>Инструменты и методики</a:t>
            </a:r>
            <a:r>
              <a:rPr lang="ru-RU" dirty="0"/>
              <a:t>:</a:t>
            </a:r>
          </a:p>
          <a:p>
            <a:r>
              <a:rPr lang="ru-RU" sz="1700" dirty="0" err="1"/>
              <a:t>Agile</a:t>
            </a:r>
            <a:endParaRPr lang="ru-RU" sz="1700" dirty="0"/>
          </a:p>
          <a:p>
            <a:r>
              <a:rPr lang="ru-RU" sz="1700" dirty="0" err="1"/>
              <a:t>Scrum</a:t>
            </a:r>
            <a:endParaRPr lang="ru-RU" sz="1700" dirty="0"/>
          </a:p>
          <a:p>
            <a:r>
              <a:rPr lang="ru-RU" sz="1700" dirty="0"/>
              <a:t>MVP (минимально жизнеспособный продукт)</a:t>
            </a:r>
          </a:p>
          <a:p>
            <a:pPr marL="0" indent="0">
              <a:buNone/>
            </a:pPr>
            <a:r>
              <a:rPr lang="ru-RU" u="sng" dirty="0"/>
              <a:t>Преимущества подхода инженерии </a:t>
            </a:r>
            <a:r>
              <a:rPr lang="ru-RU" u="sng" dirty="0" err="1"/>
              <a:t>фичей</a:t>
            </a:r>
            <a:r>
              <a:rPr lang="ru-RU" u="sng" dirty="0"/>
              <a:t>:</a:t>
            </a:r>
          </a:p>
          <a:p>
            <a:r>
              <a:rPr lang="ru-RU" dirty="0"/>
              <a:t>Быстрая адаптация к изменениям</a:t>
            </a:r>
          </a:p>
          <a:p>
            <a:r>
              <a:rPr lang="ru-RU" dirty="0"/>
              <a:t>Фокус на потребностях пользователей</a:t>
            </a:r>
          </a:p>
          <a:p>
            <a:r>
              <a:rPr lang="ru-RU" dirty="0"/>
              <a:t>Эффективное использование ресурсов</a:t>
            </a:r>
          </a:p>
          <a:p>
            <a:endParaRPr lang="ru-RU" sz="1700" dirty="0"/>
          </a:p>
          <a:p>
            <a:endParaRPr lang="ru-RU" dirty="0"/>
          </a:p>
        </p:txBody>
      </p:sp>
      <p:pic>
        <p:nvPicPr>
          <p:cNvPr id="1026" name="Picture 2" descr="Netflix — Приложения Майкрософ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064" y="1900692"/>
            <a:ext cx="1226779" cy="122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абочие промокоды и купоны в UBER на 2024 год - Pepper.r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10" y="3459207"/>
            <a:ext cx="1226779" cy="122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62138" y="1861471"/>
            <a:ext cx="5126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Они анализируют поведение пользователей, такие как их просмотры и оценки, чтобы создавать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hlinkClick r:id="rId4" action="ppaction://hlinksldjump"/>
              </a:rPr>
              <a:t>персонализированные рекомендации 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с участием сложных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</a:rPr>
              <a:t>фичей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662138" y="3467373"/>
            <a:ext cx="55695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accent2">
                    <a:lumMod val="50000"/>
                  </a:schemeClr>
                </a:solidFill>
              </a:rPr>
              <a:t>Uber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 применяет инженерию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</a:rPr>
              <a:t>фичей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 для определения динамических цен на основе различных факторов, таких как спрос, предложение, время суток, погода и прочие.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662138" y="5170715"/>
            <a:ext cx="49277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accent2">
                    <a:lumMod val="50000"/>
                  </a:schemeClr>
                </a:solidFill>
              </a:rPr>
              <a:t>Spotify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 использует инженерию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</a:rPr>
              <a:t>фичей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 для создания персонализированных 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</a:rPr>
              <a:t>плейлистов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 для каждого пользователя.</a:t>
            </a:r>
          </a:p>
        </p:txBody>
      </p:sp>
      <p:pic>
        <p:nvPicPr>
          <p:cNvPr id="1034" name="Picture 10" descr="Акции Spotify — График и котировки SPOT — TradingView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10" y="5017722"/>
            <a:ext cx="1226779" cy="122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480AF0C6-9872-EB45-0861-08AA25D05FEB}"/>
              </a:ext>
            </a:extLst>
          </p:cNvPr>
          <p:cNvSpPr/>
          <p:nvPr/>
        </p:nvSpPr>
        <p:spPr>
          <a:xfrm>
            <a:off x="10473070" y="6259496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6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3654536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7240" y="365125"/>
            <a:ext cx="3566160" cy="743239"/>
          </a:xfrm>
        </p:spPr>
        <p:txBody>
          <a:bodyPr>
            <a:normAutofit/>
          </a:bodyPr>
          <a:lstStyle/>
          <a:p>
            <a:r>
              <a:rPr lang="ru-RU" sz="4000" dirty="0"/>
              <a:t>Анализ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8060" y="1216024"/>
            <a:ext cx="11334551" cy="5372045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ru-RU" dirty="0"/>
              <a:t>Нейронные сети дополняют традиционные методы анализа данных и используются для построения сложных нелинейных зависимостей.</a:t>
            </a:r>
          </a:p>
          <a:p>
            <a:pPr algn="l"/>
            <a:r>
              <a:rPr lang="ru-RU" dirty="0"/>
              <a:t>Основные задачи, решаемые с помощью нейронных сетей, можно разбить на следующие группы:</a:t>
            </a:r>
          </a:p>
          <a:p>
            <a:pPr algn="l"/>
            <a:r>
              <a:rPr lang="ru-RU" dirty="0"/>
              <a:t>1) кластерный анализ – например, разведочный анализ данных для разбиения на основе различных свойств и показателей</a:t>
            </a:r>
          </a:p>
          <a:p>
            <a:pPr algn="l"/>
            <a:r>
              <a:rPr lang="ru-RU" dirty="0"/>
              <a:t>2) дискриминантный анализ – например, определение к какому из нескольких классов принадлежат группы на основе измерений различных свойств и показателей</a:t>
            </a:r>
          </a:p>
          <a:p>
            <a:pPr algn="l"/>
            <a:r>
              <a:rPr lang="ru-RU" dirty="0"/>
              <a:t>3) регрессивный анализ – например, построение зависимостей между различными свойствами и показателями, а также влияние этих показателей на результаты деятельности</a:t>
            </a:r>
          </a:p>
          <a:p>
            <a:pPr algn="l"/>
            <a:r>
              <a:rPr lang="ru-RU" dirty="0"/>
              <a:t>4) анализ временных рядов – например, прогнозирование результатов или исходов действий</a:t>
            </a:r>
          </a:p>
          <a:p>
            <a:pPr algn="l"/>
            <a:r>
              <a:rPr lang="ru-RU" dirty="0"/>
              <a:t>Нейронные сети моделируются в современных аналитических пакетах прикладных программ: </a:t>
            </a:r>
            <a:r>
              <a:rPr lang="en-US" dirty="0"/>
              <a:t>STATISTICA, </a:t>
            </a:r>
            <a:r>
              <a:rPr lang="en-US" dirty="0" err="1"/>
              <a:t>Matlab</a:t>
            </a:r>
            <a:r>
              <a:rPr lang="en-US" dirty="0"/>
              <a:t>, SPSS </a:t>
            </a:r>
            <a:r>
              <a:rPr lang="ru-RU" dirty="0"/>
              <a:t>с модулями </a:t>
            </a:r>
            <a:r>
              <a:rPr lang="en-US" dirty="0"/>
              <a:t>Neural Networks.</a:t>
            </a:r>
          </a:p>
          <a:p>
            <a:pPr algn="l"/>
            <a:r>
              <a:rPr lang="ru-RU" dirty="0"/>
              <a:t>Специфика анализа данных с помощью нейронных сетей также заключается в: 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Распознавание образов: Нейронные сети часто используются для распознавания образов в изображениях. Например, они могут быть обучены на распознавание лиц, животных, автомобилей и других объектов на фотографиях.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Обработка естественного языка: Нейронные сети применяются для анализа и обработки текстовых данных. Они используются для задачи классификации текста, машинного перевода, анализа тональности и других задач.</a:t>
            </a:r>
          </a:p>
          <a:p>
            <a:pPr marL="0" indent="0" algn="l">
              <a:buNone/>
            </a:pPr>
            <a:r>
              <a:rPr lang="ru-RU" dirty="0"/>
              <a:t>Широкое применение </a:t>
            </a:r>
            <a:r>
              <a:rPr lang="en-US" dirty="0"/>
              <a:t>ChatGPT </a:t>
            </a:r>
            <a:r>
              <a:rPr lang="ru-RU" dirty="0"/>
              <a:t>относится и к </a:t>
            </a:r>
            <a:r>
              <a:rPr lang="ru-RU" dirty="0">
                <a:hlinkClick r:id="rId2" action="ppaction://hlinksldjump"/>
              </a:rPr>
              <a:t>визуализации данных</a:t>
            </a:r>
            <a:r>
              <a:rPr lang="ru-RU" dirty="0"/>
              <a:t>. Благодаря нему можно строить графики, интерпретировать результаты.</a:t>
            </a:r>
          </a:p>
          <a:p>
            <a:pPr algn="l"/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Источник: </a:t>
            </a:r>
            <a:r>
              <a:rPr lang="ru-RU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Касюк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Сергей Тимурович, </a:t>
            </a:r>
            <a:r>
              <a:rPr lang="ru-RU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Вахтомова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Елена Михайловна Использование нейронных сетей для анализа и прогнозирования данных в физической культуре и спорте // Ученые записки университета Лесгафта. 2013. №12 (106). URL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 action="ppaction://hlinkfile"/>
              </a:rPr>
              <a:t>: https://cyberleninka.ru/article/n/ispolzovanie-neyronnyh-setey-dlya-analiza-i-prognozirovaniya-dannyh-v-fizicheskoy-kulture-i-sporte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(дата обращения: 27.02.2024).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480AF0C6-9872-EB45-0861-08AA25D05FEB}"/>
              </a:ext>
            </a:extLst>
          </p:cNvPr>
          <p:cNvSpPr/>
          <p:nvPr/>
        </p:nvSpPr>
        <p:spPr>
          <a:xfrm>
            <a:off x="10025196" y="6229098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4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3045815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Появление </a:t>
            </a:r>
            <a:r>
              <a:rPr lang="en-US" dirty="0"/>
              <a:t>ChatGPT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GPT-1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Первая версия модели, изобретённая в 2018, не была в публичном доступе — это была внутренняя разработка </a:t>
            </a:r>
            <a:r>
              <a:rPr lang="ru-RU" dirty="0" err="1"/>
              <a:t>OpenAI</a:t>
            </a:r>
            <a:r>
              <a:rPr lang="ru-RU" dirty="0"/>
              <a:t>. GPT-1 стала примером инновационного подхода </a:t>
            </a:r>
            <a:r>
              <a:rPr lang="ru-RU" dirty="0" err="1"/>
              <a:t>OpenAI</a:t>
            </a:r>
            <a:r>
              <a:rPr lang="ru-RU" dirty="0"/>
              <a:t> к машинному обучению — методу генеративного предварительного обучения.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GPT2-2</a:t>
            </a:r>
          </a:p>
          <a:p>
            <a:pPr marL="0" indent="0">
              <a:buNone/>
            </a:pPr>
            <a:r>
              <a:rPr lang="ru-RU" dirty="0"/>
              <a:t>Версия GPT-2 вышла в феврале 2019 года — это была первая публичная версия языковой модели. GPT-2 была результатом масштабирования языковой модели GPT-1. Фундаментально ее архитектура не изменилась — разве что увеличили количество слоев до 48 и загрузили в нее 40 Гб данных, за счет чего ее количество параметров увеличилось в 10 раз. Благодаря этому </a:t>
            </a:r>
            <a:r>
              <a:rPr lang="ru-RU" dirty="0" err="1"/>
              <a:t>нейросеть</a:t>
            </a:r>
            <a:r>
              <a:rPr lang="ru-RU" dirty="0"/>
              <a:t> сама научилась отвечать на вопросы, генерировать достаточно сложные эссе и переводить тексты с языка на язык с переменным успехом.</a:t>
            </a:r>
            <a:endParaRPr lang="en-US" dirty="0"/>
          </a:p>
          <a:p>
            <a:pPr marL="0" indent="0">
              <a:buNone/>
            </a:pPr>
            <a:r>
              <a:rPr lang="ru-RU" b="1" dirty="0"/>
              <a:t>GPT-3, GPT-3.5 и релиз первой версии </a:t>
            </a:r>
            <a:r>
              <a:rPr lang="ru-RU" b="1" dirty="0" err="1"/>
              <a:t>ChatGPT</a:t>
            </a:r>
            <a:endParaRPr lang="en-US" b="1" dirty="0"/>
          </a:p>
          <a:p>
            <a:pPr marL="0" indent="0">
              <a:buNone/>
            </a:pPr>
            <a:r>
              <a:rPr lang="ru-RU" dirty="0"/>
              <a:t>Бета-версия GPT-3 вышла в июне 2020 года. В нее загрузили еще больше данных, за счет чего количество параметров </a:t>
            </a:r>
            <a:r>
              <a:rPr lang="ru-RU" dirty="0" err="1"/>
              <a:t>нейросети</a:t>
            </a:r>
            <a:r>
              <a:rPr lang="ru-RU" dirty="0"/>
              <a:t> снова увеличилось в 10 раз в сравнении с предыдущей версией. 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GPT-4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GPT-4 — версия языковой модели, которую выпустили 14 марта 2023 года. Эта версия стала </a:t>
            </a:r>
            <a:r>
              <a:rPr lang="ru-RU" dirty="0" err="1"/>
              <a:t>мультимодальной</a:t>
            </a:r>
            <a:r>
              <a:rPr lang="ru-RU" dirty="0"/>
              <a:t>, поскольку научилась работать не только с текстом, но и с изображениями.</a:t>
            </a:r>
          </a:p>
        </p:txBody>
      </p:sp>
      <p:pic>
        <p:nvPicPr>
          <p:cNvPr id="1030" name="Picture 6" descr="ChatGPT — Википедия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885" y="230188"/>
            <a:ext cx="1454726" cy="145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FD30A447-9486-A71D-04C8-CDDDCF38BBB5}"/>
              </a:ext>
            </a:extLst>
          </p:cNvPr>
          <p:cNvSpPr/>
          <p:nvPr/>
        </p:nvSpPr>
        <p:spPr>
          <a:xfrm>
            <a:off x="10203762" y="6199161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3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1769962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F8E18AC-903E-4B46-8CC0-FE20E612C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EE38FB-0763-470C-8A5E-44456B513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85528-E667-4CE6-A568-9E0F9596E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23" y="-226060"/>
            <a:ext cx="5762986" cy="2493876"/>
          </a:xfrm>
        </p:spPr>
        <p:txBody>
          <a:bodyPr anchor="b">
            <a:normAutofit/>
          </a:bodyPr>
          <a:lstStyle/>
          <a:p>
            <a:r>
              <a:rPr lang="ru-RU" sz="4000" dirty="0"/>
              <a:t>Визуализация данных с помощью </a:t>
            </a:r>
            <a:r>
              <a:rPr lang="en-US" sz="4000" dirty="0"/>
              <a:t>ChatGPT</a:t>
            </a:r>
            <a:endParaRPr lang="ru-RU" sz="4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A76886-0735-54F8-CAF5-2F0703B25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628901"/>
            <a:ext cx="4958810" cy="3548062"/>
          </a:xfrm>
        </p:spPr>
        <p:txBody>
          <a:bodyPr anchor="t"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Визуализировать данные с помощью </a:t>
            </a:r>
            <a:r>
              <a:rPr lang="en-US" dirty="0"/>
              <a:t>ChatGPT</a:t>
            </a:r>
            <a:r>
              <a:rPr lang="ru-RU" dirty="0"/>
              <a:t>можно несколькими способами:</a:t>
            </a:r>
          </a:p>
          <a:p>
            <a:pPr marL="0" indent="0">
              <a:buNone/>
            </a:pPr>
            <a:r>
              <a:rPr lang="ru-RU" dirty="0"/>
              <a:t>1) Написание кода для визуализации данных с помощью </a:t>
            </a:r>
            <a:r>
              <a:rPr lang="en-US" dirty="0"/>
              <a:t>Python</a:t>
            </a:r>
          </a:p>
          <a:p>
            <a:pPr marL="0" indent="0">
              <a:buNone/>
            </a:pPr>
            <a:r>
              <a:rPr lang="en-US" dirty="0"/>
              <a:t>2) </a:t>
            </a:r>
            <a:r>
              <a:rPr lang="ru-RU" dirty="0"/>
              <a:t>Посредством запроса в построении </a:t>
            </a:r>
            <a:r>
              <a:rPr lang="en-US" dirty="0"/>
              <a:t>ETL </a:t>
            </a:r>
            <a:r>
              <a:rPr lang="ru-RU" dirty="0"/>
              <a:t>процесса (создание </a:t>
            </a:r>
            <a:r>
              <a:rPr lang="ru-RU" dirty="0" err="1"/>
              <a:t>дашборда</a:t>
            </a:r>
            <a:r>
              <a:rPr lang="ru-RU" dirty="0"/>
              <a:t> в </a:t>
            </a:r>
            <a:r>
              <a:rPr lang="en-US" dirty="0" err="1"/>
              <a:t>Tableu</a:t>
            </a:r>
            <a:r>
              <a:rPr lang="en-US" dirty="0"/>
              <a:t>, </a:t>
            </a:r>
            <a:r>
              <a:rPr lang="ru-RU" dirty="0"/>
              <a:t>пример можно увидеть в видео)</a:t>
            </a:r>
          </a:p>
          <a:p>
            <a:pPr marL="0" indent="0" algn="l">
              <a:buNone/>
            </a:pPr>
            <a:r>
              <a:rPr lang="ru-RU" dirty="0"/>
              <a:t>Вызовы и возможности: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Точность и стилистическое соответствие: Необходимость проверки точности сгенерированных описаний и их стиля.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Интеграция с инструментами визуализации: Рассмотрение способов интеграции ChatGPT с популярными инструментами визуализации данных.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Oval 1">
            <a:extLst>
              <a:ext uri="{FF2B5EF4-FFF2-40B4-BE49-F238E27FC236}">
                <a16:creationId xmlns:a16="http://schemas.microsoft.com/office/drawing/2014/main" id="{F1D6E6C0-11C7-4A38-BD12-80741960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1411" y="557332"/>
            <a:ext cx="5743337" cy="57433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decorative circles">
            <a:extLst>
              <a:ext uri="{FF2B5EF4-FFF2-40B4-BE49-F238E27FC236}">
                <a16:creationId xmlns:a16="http://schemas.microsoft.com/office/drawing/2014/main" id="{2B16E781-E64A-4007-B0F1-5A50135A4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062" y="289695"/>
            <a:ext cx="4971115" cy="6138399"/>
            <a:chOff x="6870062" y="289695"/>
            <a:chExt cx="4971115" cy="613839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F5849D6-7C1F-435A-8BEB-2A37173B6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C6C5D90-0568-4F1C-9392-536D4E32E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74736" y="5667686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69E425-421F-469A-9C32-9FB5C16E5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27805" y="5275653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C31A526-345A-4A63-BA59-FF91204E9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9847" y="59428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27432B5-3C17-4415-B09A-67FCBD636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1540" y="655922"/>
              <a:ext cx="466441" cy="46644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0E4DDCC-A5A9-4365-876A-7992F2CF4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A5DB42D-36BB-41F6-A512-3AFDD33AD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63367" y="6122314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3F45BD-67A0-4732-B626-9ECB4B18E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0062" y="5959435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Мультимедиа в Интернете 3" title="Why Being A Data Analyst Is STUPID EASY With Chat GPT">
            <a:hlinkClick r:id="" action="ppaction://media"/>
            <a:extLst>
              <a:ext uri="{FF2B5EF4-FFF2-40B4-BE49-F238E27FC236}">
                <a16:creationId xmlns:a16="http://schemas.microsoft.com/office/drawing/2014/main" id="{54DF476F-1E17-A572-42D1-ABED2FD7F60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425422" y="2447223"/>
            <a:ext cx="3475314" cy="1963552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FD30A447-9486-A71D-04C8-CDDDCF38BBB5}"/>
              </a:ext>
            </a:extLst>
          </p:cNvPr>
          <p:cNvSpPr/>
          <p:nvPr/>
        </p:nvSpPr>
        <p:spPr>
          <a:xfrm>
            <a:off x="10203762" y="6199161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4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56793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Копирайтинг посредствам </a:t>
            </a:r>
            <a:r>
              <a:rPr lang="en-US" dirty="0"/>
              <a:t>ChatGPT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Чат </a:t>
            </a:r>
            <a:r>
              <a:rPr lang="en-US" dirty="0"/>
              <a:t>GPT </a:t>
            </a:r>
            <a:r>
              <a:rPr lang="ru-RU" dirty="0"/>
              <a:t>нашёл своё применение в написание статей, постов, создании контента.</a:t>
            </a:r>
          </a:p>
          <a:p>
            <a:pPr marL="0" indent="0">
              <a:buNone/>
            </a:pPr>
            <a:r>
              <a:rPr lang="ru-RU" u="sng" dirty="0"/>
              <a:t>В создании контента чат </a:t>
            </a:r>
            <a:r>
              <a:rPr lang="en-US" u="sng" dirty="0"/>
              <a:t>GPT </a:t>
            </a:r>
            <a:r>
              <a:rPr lang="ru-RU" u="sng" dirty="0"/>
              <a:t>может помочь решить следующие задачи</a:t>
            </a:r>
            <a:r>
              <a:rPr lang="ru-RU" dirty="0"/>
              <a:t>: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Автоматическое создание уникальных текстовых материалов 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Генерация идей для контент-планов и постов в социальных сетях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Помощь в разработке креативных концепций и заголовков</a:t>
            </a:r>
          </a:p>
          <a:p>
            <a:pPr marL="0" indent="0">
              <a:buNone/>
            </a:pPr>
            <a:r>
              <a:rPr lang="ru-RU" u="sng" dirty="0"/>
              <a:t>Чат </a:t>
            </a:r>
            <a:r>
              <a:rPr lang="en-US" u="sng" dirty="0"/>
              <a:t>GPT </a:t>
            </a:r>
            <a:r>
              <a:rPr lang="ru-RU" u="sng" dirty="0"/>
              <a:t>для копирайтинга</a:t>
            </a:r>
            <a:r>
              <a:rPr lang="ru-RU" dirty="0"/>
              <a:t>: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Поддержка при создании убедительных текстов для рекламы и маркетинга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Генерация эффективных продажных копий 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Помощь в разработке продающих </a:t>
            </a:r>
            <a:r>
              <a:rPr lang="ru-RU" dirty="0" err="1"/>
              <a:t>Landing</a:t>
            </a:r>
            <a:r>
              <a:rPr lang="ru-RU" dirty="0"/>
              <a:t> </a:t>
            </a:r>
            <a:r>
              <a:rPr lang="ru-RU" dirty="0" err="1"/>
              <a:t>Page</a:t>
            </a:r>
            <a:r>
              <a:rPr lang="ru-RU" dirty="0"/>
              <a:t> и </a:t>
            </a:r>
            <a:r>
              <a:rPr lang="ru-RU" dirty="0" err="1"/>
              <a:t>email</a:t>
            </a:r>
            <a:r>
              <a:rPr lang="ru-RU" dirty="0"/>
              <a:t> рассылок</a:t>
            </a:r>
          </a:p>
          <a:p>
            <a:pPr marL="0" indent="0">
              <a:buNone/>
            </a:pPr>
            <a:r>
              <a:rPr lang="ru-RU" dirty="0"/>
              <a:t>Применение этих функций чата </a:t>
            </a:r>
            <a:r>
              <a:rPr lang="en-US" dirty="0"/>
              <a:t>GPT </a:t>
            </a:r>
            <a:r>
              <a:rPr lang="ru-RU" dirty="0"/>
              <a:t>может значительно оптимизировать </a:t>
            </a:r>
            <a:r>
              <a:rPr lang="ru-RU" dirty="0">
                <a:hlinkClick r:id="rId2" action="ppaction://hlinksldjump"/>
              </a:rPr>
              <a:t>маркетинг компании</a:t>
            </a:r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FD30A447-9486-A71D-04C8-CDDDCF38BBB5}"/>
              </a:ext>
            </a:extLst>
          </p:cNvPr>
          <p:cNvSpPr/>
          <p:nvPr/>
        </p:nvSpPr>
        <p:spPr>
          <a:xfrm>
            <a:off x="10203762" y="6199161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3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3336114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ChatGPT </a:t>
            </a:r>
            <a:r>
              <a:rPr lang="ru-RU" dirty="0"/>
              <a:t>– ваш персональный ассистент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hlinkClick r:id="rId2" action="ppaction://hlinksldjump"/>
              </a:rPr>
              <a:t>Как чат </a:t>
            </a:r>
            <a:r>
              <a:rPr lang="en-US" dirty="0">
                <a:hlinkClick r:id="rId2" action="ppaction://hlinksldjump"/>
              </a:rPr>
              <a:t>GPT </a:t>
            </a:r>
            <a:r>
              <a:rPr lang="ru-RU" dirty="0">
                <a:hlinkClick r:id="rId2" action="ppaction://hlinksldjump"/>
              </a:rPr>
              <a:t>помогает нам в оптимизации/автоматизации повседневной жизни?</a:t>
            </a:r>
            <a:endParaRPr lang="ru-RU" dirty="0"/>
          </a:p>
          <a:p>
            <a:r>
              <a:rPr lang="ru-RU" dirty="0"/>
              <a:t>Организация расписания и напоминания </a:t>
            </a:r>
          </a:p>
          <a:p>
            <a:r>
              <a:rPr lang="ru-RU" dirty="0"/>
              <a:t>Помощь в составлении списка покупок </a:t>
            </a:r>
          </a:p>
          <a:p>
            <a:r>
              <a:rPr lang="ru-RU" dirty="0"/>
              <a:t>Поддержка в поиске рецептов и планировании завтраков, обедов, ужинов </a:t>
            </a:r>
          </a:p>
          <a:p>
            <a:r>
              <a:rPr lang="ru-RU" dirty="0"/>
              <a:t>Предложения культурных мероприятий и развлечений в вашем регионе </a:t>
            </a:r>
          </a:p>
          <a:p>
            <a:r>
              <a:rPr lang="ru-RU" dirty="0"/>
              <a:t>Для спортсменов он помогает составить план питания и план тренировок</a:t>
            </a:r>
          </a:p>
          <a:p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FD30A447-9486-A71D-04C8-CDDDCF38BBB5}"/>
              </a:ext>
            </a:extLst>
          </p:cNvPr>
          <p:cNvSpPr/>
          <p:nvPr/>
        </p:nvSpPr>
        <p:spPr>
          <a:xfrm>
            <a:off x="10203762" y="6199161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3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2825959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41C2D-9D54-F8A4-2BB8-2A720F05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Возможные ограничения при анализе данных с помощью нейронных сетей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E45532-2E96-90F9-1A8C-71621592B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ru-RU" dirty="0"/>
              <a:t>1. Ограничения в области данных: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u="sng" dirty="0"/>
              <a:t>Нехватка данных</a:t>
            </a:r>
            <a:r>
              <a:rPr lang="ru-RU" dirty="0"/>
              <a:t>: Нейронные сети требуют больших объемов данных для обучения, что может быть проблематично.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u="sng" dirty="0"/>
              <a:t>Неоднородность данных</a:t>
            </a:r>
            <a:r>
              <a:rPr lang="ru-RU" dirty="0"/>
              <a:t>: Нейронные сети могут быть чувствительны к несбалансированным или неоднородным данным.</a:t>
            </a:r>
          </a:p>
          <a:p>
            <a:pPr algn="l"/>
            <a:r>
              <a:rPr lang="ru-RU" dirty="0"/>
              <a:t>2. Вычислительные ограничения: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u="sng" dirty="0"/>
              <a:t>Требования к вычислительным ресурсам</a:t>
            </a:r>
            <a:r>
              <a:rPr lang="ru-RU" dirty="0"/>
              <a:t>: Обучение и использование нейронных сетей могут потребовать значительных вычислительных мощностей.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u="sng" dirty="0"/>
              <a:t>Время обучения</a:t>
            </a:r>
            <a:r>
              <a:rPr lang="ru-RU" dirty="0"/>
              <a:t>: Длительный процесс обучения нейронных сетей может быть проблемой для оперативного анализа данных.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В связи с этими ограничениями анализ данных с помощью нейронных сетей имеет свои </a:t>
            </a:r>
            <a:r>
              <a:rPr lang="ru-RU" dirty="0">
                <a:hlinkClick r:id="rId2" action="ppaction://hlinksldjump"/>
              </a:rPr>
              <a:t>перспективы развития</a:t>
            </a:r>
            <a:r>
              <a:rPr lang="ru-RU" dirty="0"/>
              <a:t> в этой области</a:t>
            </a:r>
          </a:p>
          <a:p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0CC941DB-193B-FF72-5BAA-233372F23021}"/>
              </a:ext>
            </a:extLst>
          </p:cNvPr>
          <p:cNvSpPr/>
          <p:nvPr/>
        </p:nvSpPr>
        <p:spPr>
          <a:xfrm>
            <a:off x="10203762" y="6199161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3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959404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A92BE0-8367-285B-1F8E-762EC9A5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Перспективы развития анализа данных с помощью нейронных сетей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95E8B3-C3F7-F1DC-E11B-AE9435412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ru-RU" dirty="0"/>
              <a:t>1. Продвижение в области обучения: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Обучение с малым количеством данных: Развитие методов обучения нейронных сетей с использованием небольших объемов данных.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Перенос обучения: Повышение эффективности обучения на новых данных путем переноса знаний из других задач или областей.</a:t>
            </a:r>
          </a:p>
          <a:p>
            <a:pPr algn="l"/>
            <a:r>
              <a:rPr lang="ru-RU" dirty="0"/>
              <a:t>2. Развитие в области вычислений: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Ускорение обучения: Использование новых технологий, таких как графические процессоры (GPU) и тензорные процессоры (TPU), для ускорения процесса обучения.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Облачные вычисления: Использование облачных вычислений для обработки больших объемов данных и распределенного обучения нейронных сетей.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Данные перспективы решают некоторые </a:t>
            </a:r>
            <a:r>
              <a:rPr lang="ru-RU" dirty="0">
                <a:hlinkClick r:id="rId2" action="ppaction://hlinksldjump"/>
              </a:rPr>
              <a:t>ограничения анализа данных с использованием нейронных сетей</a:t>
            </a:r>
            <a:endParaRPr lang="ru-RU" dirty="0"/>
          </a:p>
          <a:p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A47B147-0166-3C06-1206-BFE991E49801}"/>
              </a:ext>
            </a:extLst>
          </p:cNvPr>
          <p:cNvSpPr/>
          <p:nvPr/>
        </p:nvSpPr>
        <p:spPr>
          <a:xfrm>
            <a:off x="10203762" y="6199161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3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136070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888C6-B62D-42E9-0DA1-974A12BE2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Симуляция знаний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2818F8-3D34-97FC-7024-32BA4D0D5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5"/>
            <a:ext cx="10792460" cy="4667250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ru-RU" dirty="0"/>
              <a:t>С появлением интернета и</a:t>
            </a:r>
            <a:r>
              <a:rPr lang="en-US" dirty="0"/>
              <a:t> </a:t>
            </a:r>
            <a:r>
              <a:rPr lang="en-US" dirty="0">
                <a:hlinkClick r:id="rId2" action="ppaction://hlinksldjump"/>
              </a:rPr>
              <a:t>ChatGPT</a:t>
            </a:r>
            <a:r>
              <a:rPr lang="ru-RU" dirty="0"/>
              <a:t>  получение знаний стало более доступным, но это вызвало новую проблему – проблему симуляции знаний </a:t>
            </a:r>
          </a:p>
          <a:p>
            <a:pPr algn="l"/>
            <a:r>
              <a:rPr lang="ru-RU" dirty="0"/>
              <a:t>1. Проблема симуляции знаний:</a:t>
            </a:r>
          </a:p>
          <a:p>
            <a:pPr marL="0" indent="0" algn="l">
              <a:buNone/>
            </a:pPr>
            <a:r>
              <a:rPr lang="ru-RU" dirty="0"/>
              <a:t>Избыточность информации: При использовании интернета или AI, такого как ChatGPT, пользователи могут легко получать краткую информацию без глубокого понимания.</a:t>
            </a:r>
          </a:p>
          <a:p>
            <a:pPr algn="l"/>
            <a:r>
              <a:rPr lang="ru-RU" dirty="0"/>
              <a:t>2. Возможные последствия:</a:t>
            </a:r>
          </a:p>
          <a:p>
            <a:pPr marL="0" indent="0" algn="l">
              <a:buNone/>
            </a:pPr>
            <a:r>
              <a:rPr lang="ru-RU" dirty="0"/>
              <a:t>Поверхностное понимание: Пользователи могут ограничиваться поверхностными знаниями без возможности анализа и критического мышления.</a:t>
            </a:r>
          </a:p>
          <a:p>
            <a:pPr marL="0" indent="0" algn="l">
              <a:buNone/>
            </a:pPr>
            <a:r>
              <a:rPr lang="ru-RU" dirty="0"/>
              <a:t>Зависимость от источников: Возможность создания иллюзии обладания знаниями без понимания их сути.</a:t>
            </a:r>
          </a:p>
          <a:p>
            <a:pPr algn="l"/>
            <a:r>
              <a:rPr lang="ru-RU" dirty="0"/>
              <a:t>3. Решения и стратегии:</a:t>
            </a:r>
          </a:p>
          <a:p>
            <a:pPr marL="0" indent="0" algn="l">
              <a:buNone/>
            </a:pPr>
            <a:r>
              <a:rPr lang="ru-RU" dirty="0"/>
              <a:t>Обучение и саморазвитие: Поддерживать привычку критического мышления, обучения и глубокого погружения в тему.</a:t>
            </a:r>
          </a:p>
          <a:p>
            <a:pPr marL="0" indent="0" algn="l">
              <a:buNone/>
            </a:pPr>
            <a:r>
              <a:rPr lang="ru-RU" dirty="0"/>
              <a:t>Проверка информации: Проверять и подтверждать факты через надежные источники для избежания распространения недостоверной информации.</a:t>
            </a:r>
          </a:p>
          <a:p>
            <a:pPr algn="l"/>
            <a:r>
              <a:rPr lang="ru-RU" dirty="0"/>
              <a:t>4. Важность обучения и фильтрации:</a:t>
            </a:r>
          </a:p>
          <a:p>
            <a:pPr marL="0" indent="0" algn="l">
              <a:buNone/>
            </a:pPr>
            <a:r>
              <a:rPr lang="ru-RU" dirty="0"/>
              <a:t>Комбинированный подход: Использование интернета и AI для получения информации, но при этом комбинирование собственных знаний и аналитических способностей.</a:t>
            </a:r>
          </a:p>
          <a:p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CF4A7738-BCA5-49BC-4469-A1028989AE0B}"/>
              </a:ext>
            </a:extLst>
          </p:cNvPr>
          <p:cNvSpPr/>
          <p:nvPr/>
        </p:nvSpPr>
        <p:spPr>
          <a:xfrm>
            <a:off x="10203762" y="6199161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3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1063475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7858" y="-175202"/>
            <a:ext cx="3531524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Структура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6911" y="831273"/>
            <a:ext cx="11470179" cy="5763491"/>
          </a:xfrm>
        </p:spPr>
        <p:txBody>
          <a:bodyPr numCol="2">
            <a:noAutofit/>
          </a:bodyPr>
          <a:lstStyle/>
          <a:p>
            <a:pPr marL="0" indent="0">
              <a:lnSpc>
                <a:spcPct val="60000"/>
              </a:lnSpc>
              <a:buNone/>
            </a:pPr>
            <a:r>
              <a:rPr lang="ru-RU" b="1" dirty="0"/>
              <a:t>1.История развития нейронных сетей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ru-RU" dirty="0"/>
              <a:t>	1.1. </a:t>
            </a:r>
            <a:r>
              <a:rPr lang="ru-RU" dirty="0">
                <a:hlinkClick r:id="rId2" action="ppaction://hlinksldjump"/>
              </a:rPr>
              <a:t>Предпосылки к созданию нейронных сетей</a:t>
            </a:r>
            <a:endParaRPr lang="ru-RU" dirty="0"/>
          </a:p>
          <a:p>
            <a:pPr marL="0" indent="0">
              <a:lnSpc>
                <a:spcPct val="60000"/>
              </a:lnSpc>
              <a:buNone/>
            </a:pPr>
            <a:r>
              <a:rPr lang="ru-RU" dirty="0"/>
              <a:t>	1.2</a:t>
            </a:r>
            <a:r>
              <a:rPr lang="ru-RU" dirty="0">
                <a:hlinkClick r:id="rId3" action="ppaction://hlinksldjump"/>
              </a:rPr>
              <a:t>. Этапы развития</a:t>
            </a:r>
            <a:endParaRPr lang="ru-RU" dirty="0"/>
          </a:p>
          <a:p>
            <a:pPr marL="0" indent="0">
              <a:lnSpc>
                <a:spcPct val="60000"/>
              </a:lnSpc>
              <a:buNone/>
            </a:pPr>
            <a:r>
              <a:rPr lang="ru-RU" dirty="0"/>
              <a:t>	1.3. </a:t>
            </a:r>
            <a:r>
              <a:rPr lang="ru-RU" dirty="0">
                <a:hlinkClick r:id="rId4" action="ppaction://hlinksldjump"/>
              </a:rPr>
              <a:t>Перцептрон и его ограничения</a:t>
            </a:r>
            <a:endParaRPr lang="ru-RU" dirty="0"/>
          </a:p>
          <a:p>
            <a:pPr marL="0" indent="0">
              <a:lnSpc>
                <a:spcPct val="60000"/>
              </a:lnSpc>
              <a:buNone/>
            </a:pPr>
            <a:r>
              <a:rPr lang="ru-RU" dirty="0"/>
              <a:t>	1.4</a:t>
            </a:r>
            <a:r>
              <a:rPr lang="ru-RU" dirty="0">
                <a:hlinkClick r:id="rId5" action="ppaction://hlinksldjump"/>
              </a:rPr>
              <a:t>. Появление глубокого обучения</a:t>
            </a:r>
            <a:endParaRPr lang="ru-RU" dirty="0"/>
          </a:p>
          <a:p>
            <a:pPr marL="0" indent="0">
              <a:lnSpc>
                <a:spcPct val="60000"/>
              </a:lnSpc>
              <a:buNone/>
            </a:pPr>
            <a:r>
              <a:rPr lang="ru-RU" dirty="0"/>
              <a:t>	1.5. </a:t>
            </a:r>
            <a:r>
              <a:rPr lang="ru-RU" dirty="0">
                <a:hlinkClick r:id="rId6" action="ppaction://hlinksldjump"/>
              </a:rPr>
              <a:t>Непрерывное совершенствование</a:t>
            </a:r>
            <a:endParaRPr lang="ru-RU" dirty="0"/>
          </a:p>
          <a:p>
            <a:pPr marL="0" indent="0">
              <a:lnSpc>
                <a:spcPct val="60000"/>
              </a:lnSpc>
              <a:buNone/>
            </a:pPr>
            <a:r>
              <a:rPr lang="ru-RU" dirty="0"/>
              <a:t>	1.6. </a:t>
            </a:r>
            <a:r>
              <a:rPr lang="ru-RU" dirty="0">
                <a:hlinkClick r:id="rId7" action="ppaction://hlinksldjump"/>
              </a:rPr>
              <a:t>Прорыв в </a:t>
            </a:r>
            <a:r>
              <a:rPr lang="en-US" dirty="0">
                <a:hlinkClick r:id="rId7" action="ppaction://hlinksldjump"/>
              </a:rPr>
              <a:t>XXI </a:t>
            </a:r>
            <a:r>
              <a:rPr lang="ru-RU" dirty="0">
                <a:hlinkClick r:id="rId7" action="ppaction://hlinksldjump"/>
              </a:rPr>
              <a:t>веке</a:t>
            </a:r>
            <a:endParaRPr lang="ru-RU" dirty="0"/>
          </a:p>
          <a:p>
            <a:pPr marL="0" indent="0">
              <a:lnSpc>
                <a:spcPct val="60000"/>
              </a:lnSpc>
              <a:buNone/>
            </a:pPr>
            <a:r>
              <a:rPr lang="ru-RU" b="1" dirty="0"/>
              <a:t>2. Нейронные сети при анализе данных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ru-RU" dirty="0"/>
              <a:t>	2.1. </a:t>
            </a:r>
            <a:r>
              <a:rPr lang="ru-RU" dirty="0">
                <a:hlinkClick r:id="rId8" action="ppaction://hlinksldjump"/>
              </a:rPr>
              <a:t>Алгоритмы обучения </a:t>
            </a:r>
            <a:r>
              <a:rPr lang="ru-RU" dirty="0" err="1">
                <a:hlinkClick r:id="rId8" action="ppaction://hlinksldjump"/>
              </a:rPr>
              <a:t>нейросетей</a:t>
            </a:r>
            <a:endParaRPr lang="ru-RU" dirty="0"/>
          </a:p>
          <a:p>
            <a:pPr marL="0" indent="0">
              <a:lnSpc>
                <a:spcPct val="60000"/>
              </a:lnSpc>
              <a:buNone/>
            </a:pPr>
            <a:r>
              <a:rPr lang="ru-RU" dirty="0"/>
              <a:t>	2.2. </a:t>
            </a:r>
            <a:r>
              <a:rPr lang="ru-RU" dirty="0">
                <a:hlinkClick r:id="rId9" action="ppaction://hlinksldjump"/>
              </a:rPr>
              <a:t>Анализ данных</a:t>
            </a:r>
            <a:endParaRPr lang="ru-RU" dirty="0"/>
          </a:p>
          <a:p>
            <a:pPr marL="457200" lvl="1" indent="0">
              <a:lnSpc>
                <a:spcPct val="60000"/>
              </a:lnSpc>
              <a:buNone/>
            </a:pPr>
            <a:r>
              <a:rPr lang="ru-RU" sz="2000" dirty="0"/>
              <a:t>	2.3. </a:t>
            </a:r>
            <a:r>
              <a:rPr lang="ru-RU" sz="2000" dirty="0">
                <a:hlinkClick r:id="rId10" action="ppaction://hlinksldjump"/>
              </a:rPr>
              <a:t>Возможные ограничения применения </a:t>
            </a:r>
            <a:r>
              <a:rPr lang="ru-RU" sz="2000" dirty="0" err="1">
                <a:hlinkClick r:id="rId10" action="ppaction://hlinksldjump"/>
              </a:rPr>
              <a:t>нейросетей</a:t>
            </a:r>
            <a:r>
              <a:rPr lang="ru-RU" sz="2000" dirty="0">
                <a:hlinkClick r:id="rId10" action="ppaction://hlinksldjump"/>
              </a:rPr>
              <a:t> при анализе данных</a:t>
            </a:r>
            <a:endParaRPr lang="ru-RU" sz="2000" dirty="0"/>
          </a:p>
          <a:p>
            <a:pPr marL="457200" lvl="1" indent="0">
              <a:lnSpc>
                <a:spcPct val="60000"/>
              </a:lnSpc>
              <a:buNone/>
            </a:pPr>
            <a:r>
              <a:rPr lang="ru-RU" sz="2000" dirty="0"/>
              <a:t>	2.4. </a:t>
            </a:r>
            <a:r>
              <a:rPr lang="ru-RU" sz="2000" dirty="0">
                <a:hlinkClick r:id="rId11" action="ppaction://hlinksldjump"/>
              </a:rPr>
              <a:t>Инженерия </a:t>
            </a:r>
            <a:r>
              <a:rPr lang="ru-RU" sz="2000" dirty="0" err="1">
                <a:hlinkClick r:id="rId11" action="ppaction://hlinksldjump"/>
              </a:rPr>
              <a:t>фичей</a:t>
            </a:r>
            <a:endParaRPr lang="ru-RU" sz="2000" dirty="0"/>
          </a:p>
          <a:p>
            <a:pPr marL="457200" lvl="1" indent="0">
              <a:lnSpc>
                <a:spcPct val="60000"/>
              </a:lnSpc>
              <a:buNone/>
            </a:pPr>
            <a:r>
              <a:rPr lang="ru-RU" sz="2000" dirty="0"/>
              <a:t>	2.5. </a:t>
            </a:r>
            <a:r>
              <a:rPr lang="ru-RU" sz="2000" dirty="0">
                <a:hlinkClick r:id="rId12" action="ppaction://hlinksldjump"/>
              </a:rPr>
              <a:t>Прогнозирование временных рядов</a:t>
            </a:r>
            <a:endParaRPr lang="ru-RU" sz="2000" dirty="0"/>
          </a:p>
          <a:p>
            <a:pPr marL="0" lvl="1" indent="0">
              <a:lnSpc>
                <a:spcPct val="60000"/>
              </a:lnSpc>
              <a:spcBef>
                <a:spcPts val="0"/>
              </a:spcBef>
              <a:buNone/>
            </a:pPr>
            <a:r>
              <a:rPr lang="ru-RU" sz="2000" b="1" dirty="0"/>
              <a:t>3. Вызовы и перспективы</a:t>
            </a:r>
          </a:p>
          <a:p>
            <a:pPr marL="457200" lvl="1" indent="0">
              <a:lnSpc>
                <a:spcPct val="60000"/>
              </a:lnSpc>
              <a:buNone/>
            </a:pPr>
            <a:r>
              <a:rPr lang="ru-RU" sz="2000" dirty="0"/>
              <a:t>	3.1. </a:t>
            </a:r>
            <a:r>
              <a:rPr lang="ru-RU" sz="2000" dirty="0">
                <a:hlinkClick r:id="rId13" action="ppaction://hlinksldjump"/>
              </a:rPr>
              <a:t>Проблема объяснимости</a:t>
            </a:r>
            <a:endParaRPr lang="ru-RU" sz="2000" dirty="0"/>
          </a:p>
          <a:p>
            <a:pPr marL="457200" lvl="1" indent="0">
              <a:lnSpc>
                <a:spcPct val="60000"/>
              </a:lnSpc>
              <a:buNone/>
            </a:pPr>
            <a:r>
              <a:rPr lang="ru-RU" sz="2000" dirty="0"/>
              <a:t>	3.2. </a:t>
            </a:r>
            <a:r>
              <a:rPr lang="ru-RU" sz="2000" dirty="0">
                <a:hlinkClick r:id="rId14" action="ppaction://hlinksldjump"/>
              </a:rPr>
              <a:t>Проблема симуляции знаний</a:t>
            </a:r>
            <a:endParaRPr lang="ru-RU" sz="2000" dirty="0"/>
          </a:p>
          <a:p>
            <a:pPr marL="457200" lvl="1" indent="0">
              <a:lnSpc>
                <a:spcPct val="60000"/>
              </a:lnSpc>
              <a:buNone/>
            </a:pPr>
            <a:r>
              <a:rPr lang="ru-RU" sz="2000" dirty="0"/>
              <a:t>	3.3. </a:t>
            </a:r>
            <a:r>
              <a:rPr lang="ru-RU" sz="2000" dirty="0">
                <a:hlinkClick r:id="rId15" action="ppaction://hlinksldjump"/>
              </a:rPr>
              <a:t>Перспективы развития </a:t>
            </a:r>
            <a:endParaRPr lang="ru-RU" sz="2000" dirty="0"/>
          </a:p>
          <a:p>
            <a:pPr marL="457200" lvl="1" indent="0">
              <a:lnSpc>
                <a:spcPct val="60000"/>
              </a:lnSpc>
              <a:buNone/>
            </a:pPr>
            <a:r>
              <a:rPr lang="ru-RU" sz="2000" dirty="0"/>
              <a:t>	3.4. </a:t>
            </a:r>
            <a:r>
              <a:rPr lang="ru-RU" sz="2000" dirty="0">
                <a:hlinkClick r:id="rId16" action="ppaction://hlinksldjump"/>
              </a:rPr>
              <a:t>Этические аспекты</a:t>
            </a:r>
            <a:endParaRPr lang="ru-RU" sz="2000" dirty="0"/>
          </a:p>
          <a:p>
            <a:pPr marL="457200" lvl="1" indent="0">
              <a:lnSpc>
                <a:spcPct val="60000"/>
              </a:lnSpc>
              <a:buNone/>
            </a:pPr>
            <a:r>
              <a:rPr lang="ru-RU" sz="2000" dirty="0"/>
              <a:t>	3.5. </a:t>
            </a:r>
            <a:r>
              <a:rPr lang="ru-RU" sz="2000" dirty="0">
                <a:hlinkClick r:id="rId17" action="ppaction://hlinksldjump"/>
              </a:rPr>
              <a:t>Информационная безопасность </a:t>
            </a:r>
            <a:endParaRPr lang="ru-RU" sz="2000" dirty="0"/>
          </a:p>
          <a:p>
            <a:pPr marL="0" lvl="1" indent="0">
              <a:lnSpc>
                <a:spcPct val="60000"/>
              </a:lnSpc>
              <a:spcBef>
                <a:spcPts val="0"/>
              </a:spcBef>
              <a:buNone/>
            </a:pPr>
            <a:r>
              <a:rPr lang="ru-RU" sz="2000" b="1" dirty="0"/>
              <a:t>4. Применение </a:t>
            </a:r>
            <a:r>
              <a:rPr lang="en-US" sz="2000" b="1" dirty="0"/>
              <a:t>ChatGPT</a:t>
            </a:r>
          </a:p>
          <a:p>
            <a:pPr marL="457200" lvl="1" indent="0">
              <a:lnSpc>
                <a:spcPct val="60000"/>
              </a:lnSpc>
              <a:buNone/>
            </a:pPr>
            <a:r>
              <a:rPr lang="en-US" sz="2000" dirty="0"/>
              <a:t>	4.1. </a:t>
            </a:r>
            <a:r>
              <a:rPr lang="ru-RU" sz="2000" dirty="0">
                <a:hlinkClick r:id="rId18" action="ppaction://hlinksldjump"/>
              </a:rPr>
              <a:t>Копирайтинг с помощью </a:t>
            </a:r>
            <a:r>
              <a:rPr lang="en-US" sz="2000" dirty="0">
                <a:hlinkClick r:id="rId18" action="ppaction://hlinksldjump"/>
              </a:rPr>
              <a:t>ChatGPT</a:t>
            </a:r>
            <a:endParaRPr lang="en-US" sz="2000" dirty="0"/>
          </a:p>
          <a:p>
            <a:pPr marL="457200" lvl="1" indent="0">
              <a:lnSpc>
                <a:spcPct val="60000"/>
              </a:lnSpc>
              <a:buNone/>
            </a:pPr>
            <a:r>
              <a:rPr lang="en-US" sz="2000" dirty="0"/>
              <a:t>	4.2. </a:t>
            </a:r>
            <a:r>
              <a:rPr lang="ru-RU" sz="2000" dirty="0">
                <a:hlinkClick r:id="rId19" action="ppaction://hlinksldjump"/>
              </a:rPr>
              <a:t>Появление </a:t>
            </a:r>
            <a:r>
              <a:rPr lang="en-US" sz="2000" dirty="0">
                <a:hlinkClick r:id="rId19" action="ppaction://hlinksldjump"/>
              </a:rPr>
              <a:t>ChatGPT</a:t>
            </a:r>
            <a:endParaRPr lang="en-US" sz="2000" dirty="0"/>
          </a:p>
          <a:p>
            <a:pPr marL="457200" lvl="1" indent="0">
              <a:lnSpc>
                <a:spcPct val="60000"/>
              </a:lnSpc>
              <a:buNone/>
            </a:pPr>
            <a:r>
              <a:rPr lang="en-US" sz="2000" dirty="0"/>
              <a:t>	4.3. </a:t>
            </a:r>
            <a:r>
              <a:rPr lang="en-US" sz="2000" dirty="0">
                <a:hlinkClick r:id="rId20" action="ppaction://hlinksldjump"/>
              </a:rPr>
              <a:t>ChatGPT </a:t>
            </a:r>
            <a:r>
              <a:rPr lang="ru-RU" sz="2000" dirty="0">
                <a:hlinkClick r:id="rId20" action="ppaction://hlinksldjump"/>
              </a:rPr>
              <a:t>в образовании</a:t>
            </a:r>
            <a:endParaRPr lang="ru-RU" sz="2000" dirty="0"/>
          </a:p>
          <a:p>
            <a:pPr marL="457200" lvl="1" indent="0">
              <a:lnSpc>
                <a:spcPct val="60000"/>
              </a:lnSpc>
              <a:buNone/>
            </a:pPr>
            <a:r>
              <a:rPr lang="ru-RU" sz="2000" dirty="0"/>
              <a:t>	4.4. </a:t>
            </a:r>
            <a:r>
              <a:rPr lang="ru-RU" sz="2000" dirty="0">
                <a:hlinkClick r:id="rId21" action="ppaction://hlinksldjump"/>
              </a:rPr>
              <a:t>Визуализация данных с помощью чат</a:t>
            </a:r>
            <a:r>
              <a:rPr lang="en-US" sz="2000" dirty="0">
                <a:hlinkClick r:id="rId21" action="ppaction://hlinksldjump"/>
              </a:rPr>
              <a:t>f GPT</a:t>
            </a:r>
            <a:endParaRPr lang="en-US" sz="2000" dirty="0"/>
          </a:p>
          <a:p>
            <a:pPr marL="457200" lvl="1" indent="0">
              <a:lnSpc>
                <a:spcPct val="60000"/>
              </a:lnSpc>
              <a:buNone/>
            </a:pPr>
            <a:r>
              <a:rPr lang="en-US" sz="2000" dirty="0"/>
              <a:t>	4.5. </a:t>
            </a:r>
            <a:r>
              <a:rPr lang="en-US" sz="2000" dirty="0">
                <a:hlinkClick r:id="rId22" action="ppaction://hlinksldjump"/>
              </a:rPr>
              <a:t>ChatGPT – </a:t>
            </a:r>
            <a:r>
              <a:rPr lang="ru-RU" sz="2000" dirty="0">
                <a:hlinkClick r:id="rId22" action="ppaction://hlinksldjump"/>
              </a:rPr>
              <a:t>персональный ассистент</a:t>
            </a:r>
            <a:endParaRPr lang="ru-RU" sz="2000" dirty="0"/>
          </a:p>
          <a:p>
            <a:pPr marL="0" lvl="1" indent="0">
              <a:lnSpc>
                <a:spcPct val="60000"/>
              </a:lnSpc>
              <a:spcBef>
                <a:spcPts val="0"/>
              </a:spcBef>
              <a:buNone/>
            </a:pPr>
            <a:r>
              <a:rPr lang="ru-RU" sz="2000" b="1" dirty="0"/>
              <a:t>5. Применение </a:t>
            </a:r>
            <a:r>
              <a:rPr lang="ru-RU" sz="2000" b="1" dirty="0" err="1"/>
              <a:t>нейросетей</a:t>
            </a:r>
            <a:r>
              <a:rPr lang="ru-RU" sz="2000" b="1" dirty="0"/>
              <a:t> в повседневной жизни</a:t>
            </a:r>
          </a:p>
          <a:p>
            <a:pPr marL="457200" lvl="1" indent="0">
              <a:lnSpc>
                <a:spcPct val="60000"/>
              </a:lnSpc>
              <a:buNone/>
            </a:pPr>
            <a:r>
              <a:rPr lang="ru-RU" sz="2000" dirty="0"/>
              <a:t>	5.1. </a:t>
            </a:r>
            <a:r>
              <a:rPr lang="ru-RU" sz="2000" dirty="0">
                <a:hlinkClick r:id="rId23" action="ppaction://hlinksldjump"/>
              </a:rPr>
              <a:t>Компьютерной зрение</a:t>
            </a:r>
            <a:r>
              <a:rPr lang="ru-RU" sz="2000" dirty="0"/>
              <a:t> </a:t>
            </a:r>
          </a:p>
          <a:p>
            <a:pPr marL="457200" lvl="1" indent="0">
              <a:lnSpc>
                <a:spcPct val="60000"/>
              </a:lnSpc>
              <a:buNone/>
            </a:pPr>
            <a:r>
              <a:rPr lang="ru-RU" sz="2000" dirty="0"/>
              <a:t>	5.2. </a:t>
            </a:r>
            <a:r>
              <a:rPr lang="ru-RU" sz="2000" dirty="0">
                <a:hlinkClick r:id="rId24" action="ppaction://hlinksldjump"/>
              </a:rPr>
              <a:t>Автоматизация бытовых задач</a:t>
            </a:r>
            <a:endParaRPr lang="ru-RU" sz="2000" dirty="0"/>
          </a:p>
          <a:p>
            <a:pPr marL="457200" lvl="1" indent="0">
              <a:lnSpc>
                <a:spcPct val="60000"/>
              </a:lnSpc>
              <a:buNone/>
            </a:pPr>
            <a:r>
              <a:rPr lang="ru-RU" sz="2000" dirty="0"/>
              <a:t>	5.3. </a:t>
            </a:r>
            <a:r>
              <a:rPr lang="ru-RU" sz="2000" dirty="0">
                <a:hlinkClick r:id="rId25" action="ppaction://hlinksldjump"/>
              </a:rPr>
              <a:t>Интернет вещей</a:t>
            </a:r>
            <a:endParaRPr lang="ru-RU" sz="2000" dirty="0"/>
          </a:p>
          <a:p>
            <a:pPr marL="457200" lvl="1" indent="0">
              <a:lnSpc>
                <a:spcPct val="60000"/>
              </a:lnSpc>
              <a:buNone/>
            </a:pPr>
            <a:r>
              <a:rPr lang="ru-RU" sz="2000" dirty="0"/>
              <a:t>	5.4. </a:t>
            </a:r>
            <a:r>
              <a:rPr lang="ru-RU" sz="2000" dirty="0">
                <a:hlinkClick r:id="rId26" action="ppaction://hlinksldjump"/>
              </a:rPr>
              <a:t>Рекомендательные системы</a:t>
            </a:r>
            <a:endParaRPr lang="ru-RU" sz="2000" dirty="0"/>
          </a:p>
          <a:p>
            <a:pPr marL="457200" lvl="1" indent="0">
              <a:lnSpc>
                <a:spcPct val="60000"/>
              </a:lnSpc>
              <a:buNone/>
            </a:pPr>
            <a:r>
              <a:rPr lang="ru-RU" sz="2000" dirty="0"/>
              <a:t>	5.5. </a:t>
            </a:r>
            <a:r>
              <a:rPr lang="ru-RU" sz="2000" dirty="0">
                <a:hlinkClick r:id="rId27" action="ppaction://hlinksldjump"/>
              </a:rPr>
              <a:t>Обработка естественного языка</a:t>
            </a:r>
            <a:endParaRPr lang="ru-RU" sz="2000" dirty="0"/>
          </a:p>
          <a:p>
            <a:pPr marL="0" lvl="1" indent="0">
              <a:lnSpc>
                <a:spcPct val="60000"/>
              </a:lnSpc>
              <a:spcBef>
                <a:spcPts val="0"/>
              </a:spcBef>
              <a:buNone/>
            </a:pPr>
            <a:r>
              <a:rPr lang="ru-RU" sz="2000" b="1" dirty="0"/>
              <a:t>6. Применение </a:t>
            </a:r>
            <a:r>
              <a:rPr lang="ru-RU" sz="2000" b="1" dirty="0" err="1"/>
              <a:t>нейросетей</a:t>
            </a:r>
            <a:r>
              <a:rPr lang="ru-RU" sz="2000" b="1" dirty="0"/>
              <a:t> в бизнесе</a:t>
            </a:r>
          </a:p>
          <a:p>
            <a:pPr marL="457200" lvl="1" indent="0">
              <a:lnSpc>
                <a:spcPct val="60000"/>
              </a:lnSpc>
              <a:buNone/>
            </a:pPr>
            <a:r>
              <a:rPr lang="ru-RU" sz="2000" dirty="0"/>
              <a:t>	6.1. </a:t>
            </a:r>
            <a:r>
              <a:rPr lang="ru-RU" sz="2000" dirty="0">
                <a:hlinkClick r:id="rId28" action="ppaction://hlinksldjump"/>
              </a:rPr>
              <a:t>Маркетинг</a:t>
            </a:r>
            <a:endParaRPr lang="ru-RU" sz="2000" dirty="0"/>
          </a:p>
          <a:p>
            <a:pPr marL="457200" lvl="1" indent="0">
              <a:lnSpc>
                <a:spcPct val="60000"/>
              </a:lnSpc>
              <a:buNone/>
            </a:pPr>
            <a:r>
              <a:rPr lang="ru-RU" sz="2000" dirty="0"/>
              <a:t>	6.2. </a:t>
            </a:r>
            <a:r>
              <a:rPr lang="ru-RU" sz="2000" dirty="0">
                <a:hlinkClick r:id="rId29" action="ppaction://hlinksldjump"/>
              </a:rPr>
              <a:t>Анализ трендов</a:t>
            </a:r>
            <a:endParaRPr lang="ru-RU" sz="2000" dirty="0"/>
          </a:p>
          <a:p>
            <a:pPr marL="457200" lvl="1" indent="0">
              <a:lnSpc>
                <a:spcPct val="60000"/>
              </a:lnSpc>
              <a:buNone/>
            </a:pPr>
            <a:r>
              <a:rPr lang="ru-RU" sz="2000" dirty="0"/>
              <a:t>	6.3. </a:t>
            </a:r>
            <a:r>
              <a:rPr lang="ru-RU" sz="2000" dirty="0">
                <a:hlinkClick r:id="rId30" action="ppaction://hlinksldjump"/>
              </a:rPr>
              <a:t>Оптимизация производственных процессов</a:t>
            </a:r>
            <a:endParaRPr lang="ru-RU" sz="2000" dirty="0"/>
          </a:p>
          <a:p>
            <a:pPr marL="457200" lvl="1" indent="0">
              <a:lnSpc>
                <a:spcPct val="60000"/>
              </a:lnSpc>
              <a:buNone/>
            </a:pPr>
            <a:r>
              <a:rPr lang="ru-RU" sz="2000" dirty="0"/>
              <a:t>	6.4. </a:t>
            </a:r>
            <a:r>
              <a:rPr lang="ru-RU" sz="2000" dirty="0">
                <a:hlinkClick r:id="rId31" action="ppaction://hlinksldjump"/>
              </a:rPr>
              <a:t>Обслуживание клиентов</a:t>
            </a:r>
            <a:r>
              <a:rPr lang="ru-RU" sz="2000" dirty="0"/>
              <a:t>	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CD69FE5-E89A-3473-D1DD-E09AD4497C85}"/>
              </a:ext>
            </a:extLst>
          </p:cNvPr>
          <p:cNvSpPr/>
          <p:nvPr/>
        </p:nvSpPr>
        <p:spPr>
          <a:xfrm>
            <a:off x="10398641" y="6283842"/>
            <a:ext cx="1392867" cy="35975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32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3915256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2" name="Picture 4" descr="Искусственный интеллект в образовании не должен подрывать профессиональную  роль учителей - Европейский комитет профсоюзов образования">
            <a:extLst>
              <a:ext uri="{FF2B5EF4-FFF2-40B4-BE49-F238E27FC236}">
                <a16:creationId xmlns:a16="http://schemas.microsoft.com/office/drawing/2014/main" id="{13D7AA12-F65D-9A97-D459-2AB9DE3FA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16"/>
          <a:stretch/>
        </p:blipFill>
        <p:spPr bwMode="auto">
          <a:xfrm>
            <a:off x="-1526" y="0"/>
            <a:ext cx="1218895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1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Oval 2062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5" name="Oval 2064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6" name="Oval 2065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Oval 2066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8" name="Oval 2067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9" name="Oval 2068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AAA5D4-67EB-E701-BC37-B96CDEBE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8950" y="-394362"/>
            <a:ext cx="5782804" cy="2493876"/>
          </a:xfrm>
        </p:spPr>
        <p:txBody>
          <a:bodyPr anchor="b">
            <a:normAutofit/>
          </a:bodyPr>
          <a:lstStyle/>
          <a:p>
            <a:pPr algn="ctr"/>
            <a:r>
              <a:rPr lang="ru-RU" sz="4400" dirty="0">
                <a:solidFill>
                  <a:srgbClr val="FFFFFF"/>
                </a:solidFill>
              </a:rPr>
              <a:t>Применение </a:t>
            </a:r>
            <a:r>
              <a:rPr lang="en-US" sz="4400" dirty="0">
                <a:solidFill>
                  <a:srgbClr val="FFFFFF"/>
                </a:solidFill>
              </a:rPr>
              <a:t>ChatGPT </a:t>
            </a:r>
            <a:r>
              <a:rPr lang="ru-RU" sz="4400" dirty="0">
                <a:solidFill>
                  <a:srgbClr val="FFFFFF"/>
                </a:solidFill>
              </a:rPr>
              <a:t>в образовании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225263-4D75-51A4-2AD4-9058D236C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1575" y="2404641"/>
            <a:ext cx="8197554" cy="3597339"/>
          </a:xfrm>
        </p:spPr>
        <p:txBody>
          <a:bodyPr anchor="t">
            <a:norm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FFFFFF"/>
                </a:solidFill>
              </a:rPr>
              <a:t>Персонализированный опыт</a:t>
            </a:r>
            <a:r>
              <a:rPr lang="ru-RU" sz="1800" dirty="0">
                <a:solidFill>
                  <a:srgbClr val="FFFFFF"/>
                </a:solidFill>
              </a:rPr>
              <a:t>: ChatGPT может создавать интерактивные уроки и диалоги, адаптированные под уровень знаний каждого ученика.</a:t>
            </a:r>
          </a:p>
          <a:p>
            <a:pPr algn="ctr"/>
            <a:r>
              <a:rPr lang="ru-RU" sz="1800" b="1" dirty="0">
                <a:solidFill>
                  <a:srgbClr val="FFFFFF"/>
                </a:solidFill>
              </a:rPr>
              <a:t>Улучшение понимания концепций</a:t>
            </a:r>
            <a:r>
              <a:rPr lang="ru-RU" sz="1800" dirty="0">
                <a:solidFill>
                  <a:srgbClr val="FFFFFF"/>
                </a:solidFill>
              </a:rPr>
              <a:t>: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FFFFFF"/>
                </a:solidFill>
              </a:rPr>
              <a:t>Объяснение сложных понятий: ChatGPT может помочь в разъяснении трудных тем и концепций, обеспечивая дополнительные объяснения.</a:t>
            </a:r>
          </a:p>
          <a:p>
            <a:pPr algn="ctr"/>
            <a:r>
              <a:rPr lang="ru-RU" sz="1800" b="1" dirty="0">
                <a:solidFill>
                  <a:srgbClr val="FFFFFF"/>
                </a:solidFill>
              </a:rPr>
              <a:t>Мгновенная обратная связь</a:t>
            </a:r>
            <a:r>
              <a:rPr lang="ru-RU" sz="1800" dirty="0">
                <a:solidFill>
                  <a:srgbClr val="FFFFFF"/>
                </a:solidFill>
              </a:rPr>
              <a:t>: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FFFFFF"/>
                </a:solidFill>
              </a:rPr>
              <a:t>Незамедлительное обучение: Ученики могут получать мгновенную обратную связь от ChatGPT, что способствует более быстрой усвоению материала.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FFFFFF"/>
                </a:solidFill>
              </a:rPr>
              <a:t>Однако, применение нейронных сетей в образовании может привести к </a:t>
            </a:r>
            <a:r>
              <a:rPr lang="ru-RU" sz="1800" dirty="0">
                <a:solidFill>
                  <a:schemeClr val="bg1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симуляции знаний</a:t>
            </a:r>
            <a:endParaRPr lang="ru-RU" sz="1800" dirty="0">
              <a:solidFill>
                <a:schemeClr val="bg1"/>
              </a:solidFill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ru-RU" sz="1800" dirty="0">
              <a:solidFill>
                <a:srgbClr val="FFFFFF"/>
              </a:solidFill>
            </a:endParaRPr>
          </a:p>
          <a:p>
            <a:pPr algn="ctr"/>
            <a:endParaRPr lang="ru-RU" sz="1800" dirty="0">
              <a:solidFill>
                <a:srgbClr val="FFFFFF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C4BF5EF9-8587-43D5-F039-45E70FB3F5CA}"/>
              </a:ext>
            </a:extLst>
          </p:cNvPr>
          <p:cNvSpPr/>
          <p:nvPr/>
        </p:nvSpPr>
        <p:spPr>
          <a:xfrm>
            <a:off x="10203762" y="6199161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sz="1100" dirty="0">
                <a:hlinkClick r:id="rId3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436418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7240" y="-128337"/>
            <a:ext cx="1065911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Автоматизация бытовых процессов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8693" y="1197226"/>
            <a:ext cx="6168991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Преимущества автоматизации</a:t>
            </a:r>
            <a:r>
              <a:rPr lang="ru-RU" dirty="0"/>
              <a:t>:</a:t>
            </a:r>
          </a:p>
          <a:p>
            <a:r>
              <a:rPr lang="ru-RU" dirty="0"/>
              <a:t>Экономия времени </a:t>
            </a:r>
          </a:p>
          <a:p>
            <a:r>
              <a:rPr lang="ru-RU" dirty="0"/>
              <a:t>Уменьшение человеческой ошибки </a:t>
            </a:r>
          </a:p>
          <a:p>
            <a:r>
              <a:rPr lang="ru-RU" dirty="0"/>
              <a:t>Повышение комфорта и удобства жизни</a:t>
            </a:r>
          </a:p>
          <a:p>
            <a:pPr marL="0" indent="0">
              <a:buNone/>
            </a:pPr>
            <a:r>
              <a:rPr lang="ru-RU" b="1" dirty="0"/>
              <a:t>Примеры автоматизации</a:t>
            </a:r>
            <a:r>
              <a:rPr lang="ru-RU" dirty="0"/>
              <a:t>: </a:t>
            </a:r>
          </a:p>
          <a:p>
            <a:r>
              <a:rPr lang="ru-RU" dirty="0"/>
              <a:t>Автоматическое планирование ежедневных дел </a:t>
            </a:r>
          </a:p>
          <a:p>
            <a:r>
              <a:rPr lang="ru-RU" dirty="0"/>
              <a:t>Рекомендательные системы для удобного планирования покупок</a:t>
            </a:r>
          </a:p>
          <a:p>
            <a:r>
              <a:rPr lang="ru-RU" dirty="0"/>
              <a:t>Автопилоты в машинах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3074" name="Picture 2" descr="Беспилотные машины могут стать самым большим обманом столетия в автопроме.  Объясняем почему :: Autone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284" y="3873908"/>
            <a:ext cx="4448425" cy="278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Спросите у любого успешного предпринимателя или лидера, какой секрет их успеха, и вы услышите одно и то же: эффективное управление временем и задачами.-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284" y="1197226"/>
            <a:ext cx="4448425" cy="251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Скругленная соединительная линия 4"/>
          <p:cNvCxnSpPr>
            <a:stCxn id="7" idx="0"/>
            <a:endCxn id="3076" idx="1"/>
          </p:cNvCxnSpPr>
          <p:nvPr/>
        </p:nvCxnSpPr>
        <p:spPr>
          <a:xfrm flipV="1">
            <a:off x="6734045" y="2456201"/>
            <a:ext cx="613239" cy="280938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Облако 6"/>
          <p:cNvSpPr/>
          <p:nvPr/>
        </p:nvSpPr>
        <p:spPr>
          <a:xfrm>
            <a:off x="2370623" y="4705113"/>
            <a:ext cx="4367061" cy="1120943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Нажми на картинку, чтобы создать планер с помощью </a:t>
            </a:r>
            <a:r>
              <a:rPr lang="ru-RU" dirty="0" err="1"/>
              <a:t>нейросети</a:t>
            </a:r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480AF0C6-9872-EB45-0861-08AA25D05FEB}"/>
              </a:ext>
            </a:extLst>
          </p:cNvPr>
          <p:cNvSpPr/>
          <p:nvPr/>
        </p:nvSpPr>
        <p:spPr>
          <a:xfrm>
            <a:off x="382586" y="6190632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5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88952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99B14-CA35-C4E9-3BC7-996181093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-151153"/>
            <a:ext cx="1065911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Компьютерное зрение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A79287-6B10-A46C-EA96-022927E30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794657"/>
            <a:ext cx="11044555" cy="5845628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/>
              <a:t>Компьютерное зрение </a:t>
            </a:r>
            <a:r>
              <a:rPr lang="ru-RU" dirty="0"/>
              <a:t>(англ. </a:t>
            </a:r>
            <a:r>
              <a:rPr lang="ru-RU" dirty="0" err="1"/>
              <a:t>computer</a:t>
            </a:r>
            <a:r>
              <a:rPr lang="ru-RU" dirty="0"/>
              <a:t> </a:t>
            </a:r>
            <a:r>
              <a:rPr lang="ru-RU" dirty="0" err="1"/>
              <a:t>vision</a:t>
            </a:r>
            <a:r>
              <a:rPr lang="ru-RU" dirty="0"/>
              <a:t>, CV) — это область искусственного интеллекта. Способность «видеть» у компьютера появилась благодаря глубокому обучению (англ.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) — разновидности машинного обучения, которое использует для решения задач нейронные сети.</a:t>
            </a:r>
          </a:p>
          <a:p>
            <a:r>
              <a:rPr lang="ru-RU" b="1" dirty="0"/>
              <a:t>Задачи:</a:t>
            </a:r>
          </a:p>
          <a:p>
            <a:pPr marL="0" indent="0">
              <a:buNone/>
            </a:pPr>
            <a:r>
              <a:rPr lang="ru-RU" dirty="0"/>
              <a:t>1. </a:t>
            </a:r>
            <a:r>
              <a:rPr lang="ru-RU" u="sng" dirty="0"/>
              <a:t>Классификация</a:t>
            </a:r>
            <a:r>
              <a:rPr lang="ru-RU" dirty="0"/>
              <a:t>, когда объекту присваивается определённый класс. Простыми словами, нейросеть определяет его в одну из групп, которую знает: человек, скамейка, чемодан.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2</a:t>
            </a:r>
            <a:r>
              <a:rPr lang="ru-RU" u="sng" dirty="0"/>
              <a:t>. Локализация</a:t>
            </a:r>
            <a:r>
              <a:rPr lang="ru-RU" dirty="0"/>
              <a:t>, то есть определение местоположения объекта.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3. </a:t>
            </a:r>
            <a:r>
              <a:rPr lang="ru-RU" u="sng" dirty="0"/>
              <a:t>Детектирование</a:t>
            </a:r>
            <a:r>
              <a:rPr lang="ru-RU" dirty="0"/>
              <a:t>. Например, можно обнаружить в метро забытую вещь в режиме реального времени. Компьютер проведёт локализацию и классифицирует его.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4. </a:t>
            </a:r>
            <a:r>
              <a:rPr lang="ru-RU" u="sng" dirty="0"/>
              <a:t>Сегментация делится на два вида</a:t>
            </a:r>
            <a:r>
              <a:rPr lang="ru-RU" dirty="0"/>
              <a:t>. Первый — семантическая сегментация, которая отделяет изображения от фона и позволяет накладывать на них маски. Ей удастся разделить объекты на классы и выделить масками разного цвета: котов — красной, а собак — зелёной. Другой пример — размытый фон позади человека.</a:t>
            </a:r>
          </a:p>
          <a:p>
            <a:r>
              <a:rPr lang="ru-RU" b="1" dirty="0"/>
              <a:t>Применение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ru-RU" u="sng" dirty="0"/>
              <a:t>Безопасность</a:t>
            </a:r>
            <a:br>
              <a:rPr lang="ru-RU" dirty="0"/>
            </a:br>
            <a:r>
              <a:rPr lang="ru-RU" dirty="0"/>
              <a:t>Кроме Face ID компьютерное зрение используют для распознавания лиц в банках и метро, оплатах с помощью биометрии. Камеры видеонаблюдения на дорогах — тоже результат работы компьютерного зрения.</a:t>
            </a:r>
          </a:p>
          <a:p>
            <a:pPr marL="0" indent="0">
              <a:buNone/>
            </a:pPr>
            <a:r>
              <a:rPr lang="ru-RU" u="sng" dirty="0"/>
              <a:t>Промышленность</a:t>
            </a:r>
            <a:br>
              <a:rPr lang="ru-RU" dirty="0"/>
            </a:br>
            <a:r>
              <a:rPr lang="ru-RU" dirty="0"/>
              <a:t>При постройке зданий компьютерное зрение может определять дефекты металла, незаметные человеческому глазу. Изображение подаётся в нейросеть, чтобы узнать процент дефекта материалов с большей точностью, чем смог бы определить специалист.</a:t>
            </a:r>
          </a:p>
          <a:p>
            <a:pPr marL="0" indent="0">
              <a:buNone/>
            </a:pPr>
            <a:r>
              <a:rPr lang="ru-RU" u="sng" dirty="0"/>
              <a:t>Медицина</a:t>
            </a:r>
            <a:br>
              <a:rPr lang="ru-RU" dirty="0"/>
            </a:br>
            <a:r>
              <a:rPr lang="ru-RU" dirty="0"/>
              <a:t>Компьютерное зрение помогает с классификацией: сканирует раковые опухоли и определяет их злокачественность. </a:t>
            </a:r>
          </a:p>
          <a:p>
            <a:pPr marL="0" indent="0">
              <a:buNone/>
            </a:pPr>
            <a:r>
              <a:rPr lang="ru-RU" u="sng" dirty="0"/>
              <a:t>Распознавание</a:t>
            </a:r>
            <a:r>
              <a:rPr lang="ru-RU" b="1" dirty="0"/>
              <a:t> </a:t>
            </a:r>
            <a:r>
              <a:rPr lang="ru-RU" u="sng" dirty="0"/>
              <a:t>текста</a:t>
            </a:r>
            <a:br>
              <a:rPr lang="ru-RU" dirty="0"/>
            </a:br>
            <a:r>
              <a:rPr lang="ru-RU" dirty="0"/>
              <a:t>Модель компьютерного зрения может извлечь текст из изображения или прочитать документ и резюмировать то, что в нём написано. Специалисты экономят время, читать многостраничную документацию не придётся.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72B0C37-4C0B-4516-BA3A-309E28D16AF7}"/>
              </a:ext>
            </a:extLst>
          </p:cNvPr>
          <p:cNvSpPr/>
          <p:nvPr/>
        </p:nvSpPr>
        <p:spPr>
          <a:xfrm>
            <a:off x="10554585" y="6391369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2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4051469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7240" y="0"/>
            <a:ext cx="1065911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Рекомендательные системы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1684" y="1023519"/>
            <a:ext cx="11400590" cy="354848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b="1" dirty="0"/>
              <a:t>Рекомендательные системы </a:t>
            </a:r>
            <a:r>
              <a:rPr lang="ru-RU" dirty="0"/>
              <a:t>- это инструменты, предназначенные для предложения пользователям персонализированных рекомендаций, учитывая их предпочтения и поведение. Они широко применяются в различных областях, таких как электронная коммерция, потоковое видео, музыкальные сервисы и социальные сети.</a:t>
            </a:r>
          </a:p>
          <a:p>
            <a:pPr marL="0" indent="0">
              <a:buNone/>
            </a:pPr>
            <a:r>
              <a:rPr lang="ru-RU" u="sng" dirty="0"/>
              <a:t>Как работают рекомендательные системы на основе нейронных сетей? </a:t>
            </a:r>
          </a:p>
          <a:p>
            <a:pPr marL="0" indent="0">
              <a:buNone/>
            </a:pPr>
            <a:r>
              <a:rPr lang="ru-RU" dirty="0"/>
              <a:t>Нейронные сети представляют собой мощный инструмент машинного обучения, способный выявлять сложные закономерности в данных. При создании рекомендательных систем на основе нейронных сетей, данные о предпочтениях пользователей и характеристиках товаров подаются на вход нейронной сети, которая обучается предсказывать оценки или ранжировать предметы для конкретного пользователя.</a:t>
            </a:r>
          </a:p>
          <a:p>
            <a:pPr marL="0" indent="0">
              <a:buNone/>
            </a:pPr>
            <a:r>
              <a:rPr lang="ru-RU" u="sng" dirty="0"/>
              <a:t>Преимущества применения нейронных сетей в рекомендательных системах</a:t>
            </a:r>
          </a:p>
          <a:p>
            <a:r>
              <a:rPr lang="ru-RU" dirty="0"/>
              <a:t>Способность работать с разнообразными данными, включая текст, изображения и видео.</a:t>
            </a:r>
          </a:p>
          <a:p>
            <a:r>
              <a:rPr lang="ru-RU" dirty="0"/>
              <a:t>Улучшенное качество рекомендаций благодаря обучению глубоких моделей на больших объемах данных.</a:t>
            </a:r>
          </a:p>
          <a:p>
            <a:r>
              <a:rPr lang="ru-RU" dirty="0"/>
              <a:t>Возможность учесть скрытые зависимости и поведенческие паттерны пользователей.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098" name="Picture 2" descr="Рекомендательные системы на python: что под капотом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74" y="4442241"/>
            <a:ext cx="6283158" cy="230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EDF10F1C-D8A6-1399-7A19-97A6FC045C38}"/>
              </a:ext>
            </a:extLst>
          </p:cNvPr>
          <p:cNvSpPr/>
          <p:nvPr/>
        </p:nvSpPr>
        <p:spPr>
          <a:xfrm>
            <a:off x="199724" y="6121438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3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148213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54">
            <a:extLst>
              <a:ext uri="{FF2B5EF4-FFF2-40B4-BE49-F238E27FC236}">
                <a16:creationId xmlns:a16="http://schemas.microsoft.com/office/drawing/2014/main" id="{4D47D7CD-06A5-4710-B816-F23F56C52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Rectangle 2056">
            <a:extLst>
              <a:ext uri="{FF2B5EF4-FFF2-40B4-BE49-F238E27FC236}">
                <a16:creationId xmlns:a16="http://schemas.microsoft.com/office/drawing/2014/main" id="{8058D9C7-7C50-4582-9A60-0569A536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D99605-2A1E-D695-362C-4A2FB5FA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30" y="-681038"/>
            <a:ext cx="4744133" cy="1970721"/>
          </a:xfrm>
        </p:spPr>
        <p:txBody>
          <a:bodyPr anchor="b">
            <a:normAutofit/>
          </a:bodyPr>
          <a:lstStyle/>
          <a:p>
            <a:r>
              <a:rPr lang="ru-RU" sz="4000" dirty="0"/>
              <a:t>Интернет вещей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CC37EB-6EF0-9500-3F4D-5CBD3B82D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208" y="1574678"/>
            <a:ext cx="5241895" cy="4206241"/>
          </a:xfrm>
        </p:spPr>
        <p:txBody>
          <a:bodyPr anchor="t">
            <a:normAutofit/>
          </a:bodyPr>
          <a:lstStyle/>
          <a:p>
            <a:r>
              <a:rPr lang="ru-RU" sz="1600" b="1" dirty="0"/>
              <a:t>Интернет вещей (</a:t>
            </a:r>
            <a:r>
              <a:rPr lang="ru-RU" sz="1600" b="1" dirty="0" err="1"/>
              <a:t>IoT</a:t>
            </a:r>
            <a:r>
              <a:rPr lang="ru-RU" sz="1600" b="1" dirty="0"/>
              <a:t>) </a:t>
            </a:r>
            <a:r>
              <a:rPr lang="ru-RU" sz="1600" dirty="0"/>
              <a:t>- это сеть физических устройств, подключенных к интернету и обменивающихся данными между собой. Умные устройства, такие как умные дома, носимая электроника и автомобили, становятся все более распространенными, обеспечивая удобство и эффективность в повседневной жизни.</a:t>
            </a:r>
          </a:p>
          <a:p>
            <a:r>
              <a:rPr lang="ru-RU" sz="1600" dirty="0">
                <a:hlinkClick r:id="rId2" action="ppaction://hlinksldjump"/>
              </a:rPr>
              <a:t>Информационная безопасность </a:t>
            </a:r>
            <a:r>
              <a:rPr lang="ru-RU" sz="1600" dirty="0"/>
              <a:t>играет ключевую роль при использовании интернета вещей и умных устройств. Важно обеспечить защиту своих данных, так как недостаточная безопасность может привести к утечкам личной информации, хакерским атакам и даже потенциальным угрозам для физической безопасности. Рекомендуется использовать надежные пароли, обновлять программное обеспечение устройств, шифровать данные и ограничивать доступ к устройствам только авторизованным пользователям.</a:t>
            </a:r>
          </a:p>
          <a:p>
            <a:endParaRPr lang="ru-RU" sz="1600" dirty="0"/>
          </a:p>
        </p:txBody>
      </p:sp>
      <p:grpSp>
        <p:nvGrpSpPr>
          <p:cNvPr id="2068" name="decorative circles">
            <a:extLst>
              <a:ext uri="{FF2B5EF4-FFF2-40B4-BE49-F238E27FC236}">
                <a16:creationId xmlns:a16="http://schemas.microsoft.com/office/drawing/2014/main" id="{A5A42520-81F5-4CA6-A7DA-9CD71733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2069" name="Oval 2059">
              <a:extLst>
                <a:ext uri="{FF2B5EF4-FFF2-40B4-BE49-F238E27FC236}">
                  <a16:creationId xmlns:a16="http://schemas.microsoft.com/office/drawing/2014/main" id="{BDB3C8F9-1E7D-4D3B-A4BF-F97576E5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Oval 2060">
              <a:extLst>
                <a:ext uri="{FF2B5EF4-FFF2-40B4-BE49-F238E27FC236}">
                  <a16:creationId xmlns:a16="http://schemas.microsoft.com/office/drawing/2014/main" id="{EB80C13D-6AE8-4D68-9A8B-49B796A67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1" name="Oval 2061">
              <a:extLst>
                <a:ext uri="{FF2B5EF4-FFF2-40B4-BE49-F238E27FC236}">
                  <a16:creationId xmlns:a16="http://schemas.microsoft.com/office/drawing/2014/main" id="{B340680A-5931-4B24-ADEB-7656B70FB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2" name="Oval 2062">
              <a:extLst>
                <a:ext uri="{FF2B5EF4-FFF2-40B4-BE49-F238E27FC236}">
                  <a16:creationId xmlns:a16="http://schemas.microsoft.com/office/drawing/2014/main" id="{7EAF5EEB-C2D5-4D5F-8BF0-0E7961A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Oval 2063">
              <a:extLst>
                <a:ext uri="{FF2B5EF4-FFF2-40B4-BE49-F238E27FC236}">
                  <a16:creationId xmlns:a16="http://schemas.microsoft.com/office/drawing/2014/main" id="{5C482DF8-0B0D-4F32-8416-496960050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Как использовать интернет вещей для защиты окружающей среды и выигрывать  гранты Евросоюза, рассказал один из участников международного проекта  IoT-open.eu">
            <a:extLst>
              <a:ext uri="{FF2B5EF4-FFF2-40B4-BE49-F238E27FC236}">
                <a16:creationId xmlns:a16="http://schemas.microsoft.com/office/drawing/2014/main" id="{38125989-1C33-B6FD-FE9A-23B5D48131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r="13477"/>
          <a:stretch/>
        </p:blipFill>
        <p:spPr bwMode="auto">
          <a:xfrm>
            <a:off x="6475068" y="1214970"/>
            <a:ext cx="5716932" cy="5643030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A14EC7D2-B270-0B9A-E1F8-D8BF86133EDF}"/>
              </a:ext>
            </a:extLst>
          </p:cNvPr>
          <p:cNvSpPr/>
          <p:nvPr/>
        </p:nvSpPr>
        <p:spPr>
          <a:xfrm>
            <a:off x="199724" y="6121438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4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4107921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6" name="Picture 4" descr="5 техник обработки естественного языка, которые меняют мир вокруг">
            <a:extLst>
              <a:ext uri="{FF2B5EF4-FFF2-40B4-BE49-F238E27FC236}">
                <a16:creationId xmlns:a16="http://schemas.microsoft.com/office/drawing/2014/main" id="{1D2CC72F-2AAF-72D0-2261-C11CE33E9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-1526" y="10"/>
            <a:ext cx="1218895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5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7" name="Oval 3086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8" name="Oval 3087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9" name="Oval 3088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0" name="Oval 3089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1" name="Oval 3090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2" name="Oval 3091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3" name="Oval 3092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AA8BC-6987-E580-4143-773FDEEC4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547" y="1052833"/>
            <a:ext cx="5782804" cy="1620115"/>
          </a:xfrm>
        </p:spPr>
        <p:txBody>
          <a:bodyPr anchor="b">
            <a:norm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Обработка естественного языка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6E1DA6-4A24-CAC3-F01D-387EE467F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6514" y="2672948"/>
            <a:ext cx="8171787" cy="3793166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ru-RU" b="1" dirty="0">
                <a:solidFill>
                  <a:srgbClr val="FFFFFF"/>
                </a:solidFill>
              </a:rPr>
              <a:t>Обработка естественного языка (Natural Language Processing, NLP) </a:t>
            </a:r>
            <a:r>
              <a:rPr lang="ru-RU" dirty="0">
                <a:solidFill>
                  <a:srgbClr val="FFFFFF"/>
                </a:solidFill>
              </a:rPr>
              <a:t>- это область искусственного интеллекта, изучающая взаимодействие между компьютерами и человеческим языком. NLP позволяет компьютерам понимать, интерпретировать и генерировать естественный язык, открывая множество возможностей в различных сферах.</a:t>
            </a:r>
          </a:p>
          <a:p>
            <a:pPr algn="ctr"/>
            <a:r>
              <a:rPr lang="ru-RU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Обслуживание клиентов и поддержка </a:t>
            </a:r>
            <a:r>
              <a:rPr lang="ru-RU" dirty="0">
                <a:solidFill>
                  <a:srgbClr val="FFFFFF"/>
                </a:solidFill>
              </a:rPr>
              <a:t>в бизнесе с помощью обработки естественного языка становятся более эффективными и персонализированными. Автоматизированные системы чат-ботов на основе NLP могут предоставлять оперативные ответы на вопросы клиентов, решать проблемы и обеспечивать круглосуточную поддержку. Анализ текстовых данных с помощью NLP также помогает бизнесам понимать потребности клиентов, выявлять тенденции и улучшать качество обслуживания.</a:t>
            </a:r>
          </a:p>
          <a:p>
            <a:pPr marL="0" indent="0" algn="ctr">
              <a:buNone/>
            </a:pP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FBE156A-79D2-7BCE-4DCA-F1CB32E2872D}"/>
              </a:ext>
            </a:extLst>
          </p:cNvPr>
          <p:cNvSpPr/>
          <p:nvPr/>
        </p:nvSpPr>
        <p:spPr>
          <a:xfrm>
            <a:off x="199724" y="6121438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5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405888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F8C71F-E068-BBFA-5EAD-A64F9B367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0"/>
            <a:ext cx="1065911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Анализ трендов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822AD7-AA23-B898-270F-707AB80E4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253331"/>
            <a:ext cx="106591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Анализ трендов помогает бизнесу прогнозировать изменения в отрасли и принимать своевременные стратегические решения.</a:t>
            </a:r>
          </a:p>
          <a:p>
            <a:pPr marL="0" indent="0" algn="l">
              <a:buNone/>
            </a:pPr>
            <a:r>
              <a:rPr lang="ru-RU" dirty="0"/>
              <a:t>Инструменты анализа трендов: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Исследование рынка: Анализ данных о рынке и потребителях для выявления популярных продуктов и услуг.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Мониторинг социальных медиа: Слежение за обсуждениями и трендами в социальных сетях для понимания потребностей и настроений аудитории.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Использование аналитики: Применение данных и метрик для выявления изменений и паттернов в бизнесе.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/>
              <a:t>Применение искусственного интеллекта: Использование AI для автоматического анализа больших объемов данных и выявления новых возможностей с помощью </a:t>
            </a:r>
            <a:r>
              <a:rPr lang="ru-RU" dirty="0">
                <a:hlinkClick r:id="rId2" action="ppaction://hlinksldjump"/>
              </a:rPr>
              <a:t>прогнозирования временных рядов 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E7ED5B53-29CD-D280-8F61-3CF2F4FA9FEB}"/>
              </a:ext>
            </a:extLst>
          </p:cNvPr>
          <p:cNvSpPr/>
          <p:nvPr/>
        </p:nvSpPr>
        <p:spPr>
          <a:xfrm>
            <a:off x="10029524" y="6047108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3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2608112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D47D7CD-06A5-4710-B816-F23F56C52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058D9C7-7C50-4582-9A60-0569A536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D746A-5865-8389-1B54-876043E5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28" y="-559489"/>
            <a:ext cx="9582396" cy="1404216"/>
          </a:xfrm>
        </p:spPr>
        <p:txBody>
          <a:bodyPr anchor="b">
            <a:normAutofit/>
          </a:bodyPr>
          <a:lstStyle/>
          <a:p>
            <a:r>
              <a:rPr lang="ru-RU" sz="4400" dirty="0"/>
              <a:t>Прогнозирование временных рядов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B9A170-4108-4865-CD00-EA4391DF3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84" y="920318"/>
            <a:ext cx="6961316" cy="5366632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ru-RU" sz="1200" dirty="0"/>
              <a:t>Прогнозирование будущих значений на основе исторических данных имеет важное значение для принятия решений в бизнесе (в </a:t>
            </a:r>
            <a:r>
              <a:rPr lang="ru-RU" sz="1200" dirty="0">
                <a:hlinkClick r:id="rId2" action="ppaction://hlinksldjump"/>
              </a:rPr>
              <a:t>анализе трендов</a:t>
            </a:r>
            <a:r>
              <a:rPr lang="ru-RU" sz="1200" dirty="0"/>
              <a:t>).</a:t>
            </a:r>
          </a:p>
          <a:p>
            <a:pPr marL="0" indent="0">
              <a:buNone/>
            </a:pPr>
            <a:r>
              <a:rPr lang="ru-RU" sz="1200" u="sng" dirty="0"/>
              <a:t>Преимущества использования нейронных сетей: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/>
              <a:t>Обучение на сложных шаблонах: Нейронные сети способны обнаруживать и работать с сложными нелинейными закономерностями в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/>
              <a:t>Универсальность: Гибкость моделей нейронных сетей позволяет адаптироваться к различным типам временных рядов.</a:t>
            </a:r>
          </a:p>
          <a:p>
            <a:pPr marL="0" indent="0">
              <a:buNone/>
            </a:pPr>
            <a:r>
              <a:rPr lang="ru-RU" sz="1200" u="sng" dirty="0"/>
              <a:t>Типы нейронных сетей для прогнозирования временных рядов: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/>
              <a:t>Рекуррентные нейронные сети (RNN): Подходят для моделирования последовательных данных с учетом временной зависимости.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 err="1"/>
              <a:t>Сверточные</a:t>
            </a:r>
            <a:r>
              <a:rPr lang="ru-RU" sz="1200" dirty="0"/>
              <a:t> нейронные сети (CNN): Применяются для извлечения признаков из временных рядов с помощью </a:t>
            </a:r>
            <a:r>
              <a:rPr lang="ru-RU" sz="1200" dirty="0" err="1"/>
              <a:t>сверточных</a:t>
            </a:r>
            <a:r>
              <a:rPr lang="ru-RU" sz="1200" dirty="0"/>
              <a:t> операций.</a:t>
            </a:r>
          </a:p>
          <a:p>
            <a:pPr marL="0" indent="0">
              <a:buNone/>
            </a:pPr>
            <a:r>
              <a:rPr lang="ru-RU" sz="1200" u="sng" dirty="0"/>
              <a:t>Этапы работы с нейронными сетями для прогнозирования временных рядов:</a:t>
            </a:r>
          </a:p>
          <a:p>
            <a:pPr marL="0" indent="0">
              <a:buNone/>
            </a:pPr>
            <a:r>
              <a:rPr lang="ru-RU" sz="1200" dirty="0"/>
              <a:t>1) Подготовка данных: Выбор и форматирование данных для обучения модели.</a:t>
            </a:r>
          </a:p>
          <a:p>
            <a:pPr marL="0" indent="0">
              <a:buNone/>
            </a:pPr>
            <a:r>
              <a:rPr lang="ru-RU" sz="1200" dirty="0"/>
              <a:t>2) Построение модели: Определение архитектуры нейронной сети с учетом специфики временного ряда.</a:t>
            </a:r>
          </a:p>
          <a:p>
            <a:pPr marL="0" indent="0">
              <a:buNone/>
            </a:pPr>
            <a:r>
              <a:rPr lang="ru-RU" sz="1200" dirty="0"/>
              <a:t>3) Обучение и тестирование: Обучение модели на исторических данных и оценка ее производительности на тестовом наборе.</a:t>
            </a:r>
          </a:p>
          <a:p>
            <a:pPr marL="0" indent="0">
              <a:buNone/>
            </a:pPr>
            <a:r>
              <a:rPr lang="ru-RU" sz="1200" u="sng" dirty="0"/>
              <a:t>Примеры применения</a:t>
            </a:r>
            <a:r>
              <a:rPr lang="ru-RU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/>
              <a:t>Прогнозирование финансовых показателей: Предсказание цен акций, валютных курсов и других финансовых параметров.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/>
              <a:t>Прогнозирование трафика: Предсказание объема трафика на дорогах или в сети для оптимизации планирования и управления ресурсами.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1200" dirty="0"/>
          </a:p>
          <a:p>
            <a:pPr>
              <a:buFont typeface="Arial" panose="020B0604020202020204" pitchFamily="34" charset="0"/>
              <a:buChar char="•"/>
            </a:pPr>
            <a:endParaRPr lang="ru-RU" sz="1200" dirty="0"/>
          </a:p>
          <a:p>
            <a:endParaRPr lang="ru-RU" sz="1200" dirty="0"/>
          </a:p>
        </p:txBody>
      </p:sp>
      <p:grpSp>
        <p:nvGrpSpPr>
          <p:cNvPr id="1035" name="decorative circles">
            <a:extLst>
              <a:ext uri="{FF2B5EF4-FFF2-40B4-BE49-F238E27FC236}">
                <a16:creationId xmlns:a16="http://schemas.microsoft.com/office/drawing/2014/main" id="{A5A42520-81F5-4CA6-A7DA-9CD71733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BDB3C8F9-1E7D-4D3B-A4BF-F97576E5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EB80C13D-6AE8-4D68-9A8B-49B796A67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B340680A-5931-4B24-ADEB-7656B70FB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7EAF5EEB-C2D5-4D5F-8BF0-0E7961A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5C482DF8-0B0D-4F32-8416-496960050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Анализ временных рядов">
            <a:extLst>
              <a:ext uri="{FF2B5EF4-FFF2-40B4-BE49-F238E27FC236}">
                <a16:creationId xmlns:a16="http://schemas.microsoft.com/office/drawing/2014/main" id="{51B830FC-7CD8-786C-1607-CD8B1A5F5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0" t="-3600" r="2949" b="-2982"/>
          <a:stretch/>
        </p:blipFill>
        <p:spPr bwMode="auto">
          <a:xfrm>
            <a:off x="7340600" y="1500909"/>
            <a:ext cx="4737292" cy="4676054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D2BF2739-219E-0529-6F40-C95643004098}"/>
              </a:ext>
            </a:extLst>
          </p:cNvPr>
          <p:cNvSpPr/>
          <p:nvPr/>
        </p:nvSpPr>
        <p:spPr>
          <a:xfrm>
            <a:off x="10029524" y="6047108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sz="1100">
                <a:hlinkClick r:id="" action="ppaction://noaction"/>
              </a:rPr>
              <a:t>Перейти к карте </a:t>
            </a:r>
            <a:endParaRPr lang="ru-RU" sz="1100"/>
          </a:p>
        </p:txBody>
      </p:sp>
    </p:spTree>
    <p:extLst>
      <p:ext uri="{BB962C8B-B14F-4D97-AF65-F5344CB8AC3E}">
        <p14:creationId xmlns:p14="http://schemas.microsoft.com/office/powerpoint/2010/main" val="504270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37CB49-444A-937D-C120-A9F7BD48E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-173398"/>
            <a:ext cx="10659110" cy="1325563"/>
          </a:xfrm>
        </p:spPr>
        <p:txBody>
          <a:bodyPr>
            <a:noAutofit/>
          </a:bodyPr>
          <a:lstStyle/>
          <a:p>
            <a:r>
              <a:rPr lang="ru-RU" sz="4000" dirty="0"/>
              <a:t>Оптимизация производственных процессов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4DFA20-9640-E77C-2FF0-6B5E5A76B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26" y="860711"/>
            <a:ext cx="11490960" cy="5761717"/>
          </a:xfrm>
        </p:spPr>
        <p:txBody>
          <a:bodyPr>
            <a:noAutofit/>
          </a:bodyPr>
          <a:lstStyle/>
          <a:p>
            <a:pPr algn="l"/>
            <a:r>
              <a:rPr lang="ru-RU" sz="1600" dirty="0"/>
              <a:t>Нейросети играют ключевую роль в современной промышленности, позволяя компаниям улучшить эффективность производства и оптимизировать производственные процессы.</a:t>
            </a:r>
          </a:p>
          <a:p>
            <a:pPr algn="l"/>
            <a:r>
              <a:rPr lang="ru-RU" sz="1600" dirty="0"/>
              <a:t>Применение нейросетей в производстве способно изменить подход к управлению процессами, прогнозированию спроса, управлению запасами и обеспечению качества продукции. Нейросети могут анализировать большие объемы данных, выявлять паттерны в производственных процессах и предсказывать потенциальные проблемы.</a:t>
            </a:r>
          </a:p>
          <a:p>
            <a:pPr algn="l"/>
            <a:r>
              <a:rPr lang="ru-RU" sz="1600" dirty="0"/>
              <a:t>Прогнозирование спроса:</a:t>
            </a:r>
          </a:p>
          <a:p>
            <a:pPr marL="0" indent="0" algn="l">
              <a:buNone/>
            </a:pPr>
            <a:r>
              <a:rPr lang="ru-RU" sz="1600" dirty="0"/>
              <a:t>Крупные ритейлеры используют нейросети для анализа исторических данных о продажах, погодных условиях, праздниках и других факторах, чтобы точно прогнозировать спрос на товары и оптимизировать уровень запасов.</a:t>
            </a:r>
          </a:p>
          <a:p>
            <a:pPr algn="l"/>
            <a:r>
              <a:rPr lang="ru-RU" sz="1600" dirty="0"/>
              <a:t>Контроль качества:</a:t>
            </a:r>
          </a:p>
          <a:p>
            <a:pPr marL="0" indent="0" algn="l">
              <a:buNone/>
            </a:pPr>
            <a:r>
              <a:rPr lang="ru-RU" sz="1600" dirty="0"/>
              <a:t>Нейронная сеть на предприятиях Intel умеет идентифицировать брак при производстве микросхем и способна забраковать неисправный чип с точностью 99,5%. </a:t>
            </a:r>
          </a:p>
          <a:p>
            <a:pPr algn="l"/>
            <a:r>
              <a:rPr lang="ru-RU" sz="1600" dirty="0"/>
              <a:t>Оптимизация производственных процессов:</a:t>
            </a:r>
          </a:p>
          <a:p>
            <a:pPr marL="0" indent="0" algn="l">
              <a:buNone/>
            </a:pPr>
            <a:r>
              <a:rPr lang="ru-RU" sz="1600" dirty="0"/>
              <a:t>Специалисты из National Institute </a:t>
            </a:r>
            <a:r>
              <a:rPr lang="ru-RU" sz="1600" dirty="0" err="1"/>
              <a:t>of</a:t>
            </a:r>
            <a:r>
              <a:rPr lang="ru-RU" sz="1600" dirty="0"/>
              <a:t> Standards </a:t>
            </a:r>
            <a:r>
              <a:rPr lang="ru-RU" sz="1600" dirty="0" err="1"/>
              <a:t>and</a:t>
            </a:r>
            <a:r>
              <a:rPr lang="ru-RU" sz="1600" dirty="0"/>
              <a:t> Technology (NIST) проверяют качество бетона при толщине материала до полуметра. Они создали систему, которая подает звуковые волны и принимает отраженный сигнал, а данные анализирует нейросеть. </a:t>
            </a:r>
          </a:p>
          <a:p>
            <a:pPr algn="l"/>
            <a:r>
              <a:rPr lang="ru-RU" sz="1600" dirty="0"/>
              <a:t>Предиктивное обслуживание:</a:t>
            </a:r>
          </a:p>
          <a:p>
            <a:pPr marL="0" indent="0" algn="l">
              <a:buNone/>
            </a:pPr>
            <a:r>
              <a:rPr lang="ru-RU" sz="1600" dirty="0"/>
              <a:t>На основе данных, собранных с датчиков на оборудовании, нейросети могут предсказывать потенциальные сбои или поломки оборудования, что позволяет проводить предупредительное обслуживание и избежать простоев в производстве.</a:t>
            </a:r>
          </a:p>
          <a:p>
            <a:pPr algn="l"/>
            <a:endParaRPr lang="ru-RU" sz="1600" dirty="0"/>
          </a:p>
          <a:p>
            <a:pPr algn="l"/>
            <a:endParaRPr lang="ru-RU" sz="1600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774A55F2-1837-69EF-C74F-E1D136485AD3}"/>
              </a:ext>
            </a:extLst>
          </p:cNvPr>
          <p:cNvSpPr/>
          <p:nvPr/>
        </p:nvSpPr>
        <p:spPr>
          <a:xfrm>
            <a:off x="10380413" y="6389112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2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535417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Маркетинг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7240" y="1427018"/>
            <a:ext cx="10659110" cy="474994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err="1"/>
              <a:t>Нейросети</a:t>
            </a:r>
            <a:r>
              <a:rPr lang="ru-RU" dirty="0"/>
              <a:t>  сейчас активно используются для прогнозирования спроса, персонализации рекламы и контента, анализа поведения клиентов, оптимизации цен, создания персонализированных рекламных сообщений и контента.</a:t>
            </a:r>
          </a:p>
          <a:p>
            <a:pPr marL="0" indent="0">
              <a:buNone/>
            </a:pPr>
            <a:r>
              <a:rPr lang="ru-RU" dirty="0"/>
              <a:t>Примеры использования нейронных сетей в рамках маркетинга: </a:t>
            </a:r>
          </a:p>
          <a:p>
            <a:pPr marL="0" indent="0">
              <a:buNone/>
            </a:pPr>
            <a:r>
              <a:rPr lang="ru-RU" b="1" dirty="0" err="1"/>
              <a:t>Coca-Cola</a:t>
            </a:r>
            <a:br>
              <a:rPr lang="ru-RU" dirty="0"/>
            </a:br>
            <a:r>
              <a:rPr lang="ru-RU" dirty="0" err="1"/>
              <a:t>Coca-Cola</a:t>
            </a:r>
            <a:r>
              <a:rPr lang="ru-RU" dirty="0"/>
              <a:t> использовала нейронные сети, чтобы определить оптимальную комбинацию ингредиентов для нового напитка. Компания анализировала большое количество данных о вкусах и предпочтениях потребителей и на основе этого создала уникальный продукт - </a:t>
            </a:r>
            <a:r>
              <a:rPr lang="ru-RU" dirty="0" err="1"/>
              <a:t>Cherry</a:t>
            </a:r>
            <a:r>
              <a:rPr lang="ru-RU" dirty="0"/>
              <a:t> </a:t>
            </a:r>
            <a:r>
              <a:rPr lang="ru-RU" dirty="0" err="1"/>
              <a:t>Sprite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b="1" dirty="0" err="1"/>
              <a:t>М.Видео</a:t>
            </a:r>
            <a:br>
              <a:rPr lang="ru-RU" dirty="0"/>
            </a:br>
            <a:r>
              <a:rPr lang="ru-RU" dirty="0"/>
              <a:t>Они создали систему, которая анализирует поведение покупателей и использует эти данные для улучшения качества обслуживания и увеличения продаж.</a:t>
            </a:r>
            <a:br>
              <a:rPr lang="ru-RU" dirty="0"/>
            </a:br>
            <a:r>
              <a:rPr lang="ru-RU" dirty="0"/>
              <a:t>Когда клиент заходит в магазин </a:t>
            </a:r>
            <a:r>
              <a:rPr lang="ru-RU" dirty="0" err="1"/>
              <a:t>М.Видео</a:t>
            </a:r>
            <a:r>
              <a:rPr lang="ru-RU" dirty="0"/>
              <a:t> или на сайт, система собирает информацию о его поведении: какие товары он просматривает, как долго находится на сайте, какие акции интересуют и т.д. На основе этих данных система формирует индивидуальные предложения для каждого клиента. Например, если клиент интересуется телевизорами, система предложит ему актуальные модели и акции.</a:t>
            </a:r>
          </a:p>
          <a:p>
            <a:pPr marL="0" indent="0">
              <a:buNone/>
            </a:pPr>
            <a:r>
              <a:rPr lang="ru-RU" dirty="0"/>
              <a:t>Результаты использования такой системы были впечатляющими. </a:t>
            </a:r>
            <a:r>
              <a:rPr lang="ru-RU" dirty="0" err="1"/>
              <a:t>М.Видео</a:t>
            </a:r>
            <a:r>
              <a:rPr lang="ru-RU" dirty="0"/>
              <a:t> увеличил объем продаж на 15%, а средний чек вырос на 20%. Кроме того, компания смогла значительно повысить уровень удовлетворенности клиентов благодаря персонализированным предложениям.</a:t>
            </a:r>
          </a:p>
          <a:p>
            <a:pPr marL="0" indent="0">
              <a:buNone/>
            </a:pPr>
            <a:r>
              <a:rPr lang="ru-RU" dirty="0"/>
              <a:t>Маркетологи также используют </a:t>
            </a:r>
            <a:r>
              <a:rPr lang="en-US" dirty="0">
                <a:hlinkClick r:id="rId2" action="ppaction://hlinksldjump"/>
              </a:rPr>
              <a:t>ChatGPT </a:t>
            </a:r>
            <a:r>
              <a:rPr lang="ru-RU" dirty="0">
                <a:hlinkClick r:id="rId2" action="ppaction://hlinksldjump"/>
              </a:rPr>
              <a:t>для решения маркетинговых задач</a:t>
            </a:r>
            <a:r>
              <a:rPr lang="ru-RU" dirty="0"/>
              <a:t>:</a:t>
            </a:r>
          </a:p>
          <a:p>
            <a:pPr marL="457200" indent="-457200">
              <a:buAutoNum type="arabicPeriod"/>
            </a:pPr>
            <a:r>
              <a:rPr lang="ru-RU" dirty="0"/>
              <a:t>Генерации креативных идей для контента</a:t>
            </a:r>
          </a:p>
          <a:p>
            <a:pPr marL="457200" indent="-457200">
              <a:buAutoNum type="arabicPeriod"/>
            </a:pPr>
            <a:r>
              <a:rPr lang="ru-RU" dirty="0"/>
              <a:t>Создавать автоматизированные решения для ответов на часто задаваемые вопросы</a:t>
            </a:r>
          </a:p>
          <a:p>
            <a:pPr marL="457200" indent="-457200">
              <a:buAutoNum type="arabicPeriod"/>
            </a:pPr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FD30A447-9486-A71D-04C8-CDDDCF38BBB5}"/>
              </a:ext>
            </a:extLst>
          </p:cNvPr>
          <p:cNvSpPr/>
          <p:nvPr/>
        </p:nvSpPr>
        <p:spPr>
          <a:xfrm>
            <a:off x="10203762" y="6199161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3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646710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BE31F0C0-5695-C540-9061-A851C6BD6E16}"/>
              </a:ext>
            </a:extLst>
          </p:cNvPr>
          <p:cNvSpPr/>
          <p:nvPr/>
        </p:nvSpPr>
        <p:spPr>
          <a:xfrm>
            <a:off x="3831008" y="990991"/>
            <a:ext cx="4222837" cy="4235171"/>
          </a:xfrm>
          <a:prstGeom prst="ellipse">
            <a:avLst/>
          </a:prstGeom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01E74-C8F9-D65E-4065-C6C71D32FA5C}"/>
              </a:ext>
            </a:extLst>
          </p:cNvPr>
          <p:cNvSpPr txBox="1"/>
          <p:nvPr/>
        </p:nvSpPr>
        <p:spPr>
          <a:xfrm>
            <a:off x="7973034" y="559488"/>
            <a:ext cx="227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24BEEE"/>
                </a:solidFill>
              </a:rPr>
              <a:t>ИСТОРИЯ РАЗВИТИЯ</a:t>
            </a:r>
          </a:p>
        </p:txBody>
      </p:sp>
      <p:sp>
        <p:nvSpPr>
          <p:cNvPr id="6" name="Овал 5">
            <a:hlinkClick r:id="rId3" action="ppaction://hlinksldjump"/>
            <a:extLst>
              <a:ext uri="{FF2B5EF4-FFF2-40B4-BE49-F238E27FC236}">
                <a16:creationId xmlns:a16="http://schemas.microsoft.com/office/drawing/2014/main" id="{B95ABF24-4F75-51CF-3191-736F6F77E65C}"/>
              </a:ext>
            </a:extLst>
          </p:cNvPr>
          <p:cNvSpPr/>
          <p:nvPr/>
        </p:nvSpPr>
        <p:spPr>
          <a:xfrm>
            <a:off x="5889561" y="816819"/>
            <a:ext cx="369332" cy="369332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9844F-049F-5AE0-25C3-60ECBE9FE01A}"/>
              </a:ext>
            </a:extLst>
          </p:cNvPr>
          <p:cNvSpPr txBox="1"/>
          <p:nvPr/>
        </p:nvSpPr>
        <p:spPr>
          <a:xfrm>
            <a:off x="5786314" y="285963"/>
            <a:ext cx="1898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accent3"/>
                </a:solidFill>
              </a:rPr>
              <a:t>Предпосылки к </a:t>
            </a:r>
          </a:p>
          <a:p>
            <a:pPr algn="ctr"/>
            <a:r>
              <a:rPr lang="ru-RU" sz="1100" b="1" dirty="0">
                <a:solidFill>
                  <a:schemeClr val="accent3"/>
                </a:solidFill>
              </a:rPr>
              <a:t>созданию нейросетей</a:t>
            </a:r>
          </a:p>
        </p:txBody>
      </p:sp>
      <p:sp>
        <p:nvSpPr>
          <p:cNvPr id="8" name="Овал 7">
            <a:hlinkClick r:id="rId4" action="ppaction://hlinksldjump"/>
            <a:extLst>
              <a:ext uri="{FF2B5EF4-FFF2-40B4-BE49-F238E27FC236}">
                <a16:creationId xmlns:a16="http://schemas.microsoft.com/office/drawing/2014/main" id="{438A7920-DA27-2F34-B2C0-B6B2D2257248}"/>
              </a:ext>
            </a:extLst>
          </p:cNvPr>
          <p:cNvSpPr/>
          <p:nvPr/>
        </p:nvSpPr>
        <p:spPr>
          <a:xfrm>
            <a:off x="7812783" y="2503230"/>
            <a:ext cx="369332" cy="369332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8F974-805F-67AB-30D3-B7840B344AFB}"/>
              </a:ext>
            </a:extLst>
          </p:cNvPr>
          <p:cNvSpPr txBox="1"/>
          <p:nvPr/>
        </p:nvSpPr>
        <p:spPr>
          <a:xfrm>
            <a:off x="7632570" y="2102842"/>
            <a:ext cx="18140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accent3"/>
                </a:solidFill>
              </a:rPr>
              <a:t>Появление</a:t>
            </a:r>
          </a:p>
          <a:p>
            <a:pPr algn="ctr"/>
            <a:r>
              <a:rPr lang="ru-RU" sz="1100" b="1" dirty="0">
                <a:solidFill>
                  <a:schemeClr val="accent3"/>
                </a:solidFill>
              </a:rPr>
              <a:t> глубокого </a:t>
            </a:r>
          </a:p>
          <a:p>
            <a:pPr algn="ctr"/>
            <a:r>
              <a:rPr lang="ru-RU" sz="1100" b="1" dirty="0">
                <a:solidFill>
                  <a:schemeClr val="accent3"/>
                </a:solidFill>
              </a:rPr>
              <a:t>обучения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F97B8A-1632-E65F-306A-A831501CD3C7}"/>
              </a:ext>
            </a:extLst>
          </p:cNvPr>
          <p:cNvSpPr txBox="1"/>
          <p:nvPr/>
        </p:nvSpPr>
        <p:spPr>
          <a:xfrm>
            <a:off x="3126022" y="1908565"/>
            <a:ext cx="971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accent3"/>
                </a:solidFill>
              </a:rPr>
              <a:t>Прорыв в </a:t>
            </a:r>
          </a:p>
          <a:p>
            <a:pPr algn="ctr"/>
            <a:r>
              <a:rPr lang="en-US" sz="1100" b="1" dirty="0">
                <a:solidFill>
                  <a:schemeClr val="accent3"/>
                </a:solidFill>
              </a:rPr>
              <a:t>XXI </a:t>
            </a:r>
            <a:r>
              <a:rPr lang="ru-RU" sz="1100" b="1" dirty="0">
                <a:solidFill>
                  <a:schemeClr val="accent3"/>
                </a:solidFill>
              </a:rPr>
              <a:t>веке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CED55-395B-A87A-8FD2-5D8A9FF6A5BD}"/>
              </a:ext>
            </a:extLst>
          </p:cNvPr>
          <p:cNvSpPr txBox="1"/>
          <p:nvPr/>
        </p:nvSpPr>
        <p:spPr>
          <a:xfrm>
            <a:off x="8051672" y="3005915"/>
            <a:ext cx="1867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accent6"/>
                </a:solidFill>
              </a:rPr>
              <a:t>Алгоритмы  обучения нейросетей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439724-9D0B-A789-5F50-DAA0EC692C5E}"/>
              </a:ext>
            </a:extLst>
          </p:cNvPr>
          <p:cNvSpPr txBox="1"/>
          <p:nvPr/>
        </p:nvSpPr>
        <p:spPr>
          <a:xfrm>
            <a:off x="3247877" y="5187646"/>
            <a:ext cx="17526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Рекомендательные </a:t>
            </a:r>
          </a:p>
          <a:p>
            <a:pPr algn="ctr"/>
            <a:r>
              <a:rPr lang="ru-RU" sz="11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системы</a:t>
            </a:r>
          </a:p>
        </p:txBody>
      </p:sp>
      <p:sp>
        <p:nvSpPr>
          <p:cNvPr id="18" name="Овал 17">
            <a:hlinkClick r:id="rId5" action="ppaction://hlinksldjump"/>
            <a:extLst>
              <a:ext uri="{FF2B5EF4-FFF2-40B4-BE49-F238E27FC236}">
                <a16:creationId xmlns:a16="http://schemas.microsoft.com/office/drawing/2014/main" id="{50FBAFC4-51AC-ABEB-2C20-A5949D924E09}"/>
              </a:ext>
            </a:extLst>
          </p:cNvPr>
          <p:cNvSpPr/>
          <p:nvPr/>
        </p:nvSpPr>
        <p:spPr>
          <a:xfrm>
            <a:off x="5889560" y="5032631"/>
            <a:ext cx="369332" cy="369332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1DDCFD-DEBB-6BB3-D190-B8E216573852}"/>
              </a:ext>
            </a:extLst>
          </p:cNvPr>
          <p:cNvSpPr txBox="1"/>
          <p:nvPr/>
        </p:nvSpPr>
        <p:spPr>
          <a:xfrm>
            <a:off x="4759595" y="4624119"/>
            <a:ext cx="1747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accent3"/>
                </a:solidFill>
              </a:rPr>
              <a:t>Непрерывное </a:t>
            </a:r>
          </a:p>
          <a:p>
            <a:pPr algn="ctr"/>
            <a:r>
              <a:rPr lang="ru-RU" sz="1100" b="1" dirty="0">
                <a:solidFill>
                  <a:schemeClr val="accent3"/>
                </a:solidFill>
              </a:rPr>
              <a:t>совершенствование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B88F2-F381-305A-819E-ECEEDA1566DB}"/>
              </a:ext>
            </a:extLst>
          </p:cNvPr>
          <p:cNvSpPr txBox="1"/>
          <p:nvPr/>
        </p:nvSpPr>
        <p:spPr>
          <a:xfrm>
            <a:off x="6182130" y="4520390"/>
            <a:ext cx="10214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rgbClr val="00B050"/>
                </a:solidFill>
              </a:rPr>
              <a:t>Этические </a:t>
            </a:r>
          </a:p>
          <a:p>
            <a:pPr algn="ctr"/>
            <a:r>
              <a:rPr lang="ru-RU" sz="1100" b="1" dirty="0">
                <a:solidFill>
                  <a:srgbClr val="00B050"/>
                </a:solidFill>
              </a:rPr>
              <a:t>аспекты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8EDED8-1E17-9187-012E-1EB1BBB5EC43}"/>
              </a:ext>
            </a:extLst>
          </p:cNvPr>
          <p:cNvSpPr txBox="1"/>
          <p:nvPr/>
        </p:nvSpPr>
        <p:spPr>
          <a:xfrm>
            <a:off x="605195" y="2687896"/>
            <a:ext cx="1426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rgbClr val="002060"/>
                </a:solidFill>
              </a:rPr>
              <a:t>Анализ</a:t>
            </a:r>
          </a:p>
          <a:p>
            <a:pPr algn="ctr"/>
            <a:r>
              <a:rPr lang="ru-RU" sz="1100" b="1" dirty="0">
                <a:solidFill>
                  <a:srgbClr val="002060"/>
                </a:solidFill>
              </a:rPr>
              <a:t> трендов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6D0CE5-BCAA-5304-2B9B-7FA0A1658966}"/>
              </a:ext>
            </a:extLst>
          </p:cNvPr>
          <p:cNvSpPr txBox="1"/>
          <p:nvPr/>
        </p:nvSpPr>
        <p:spPr>
          <a:xfrm>
            <a:off x="6663261" y="5158735"/>
            <a:ext cx="961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Интернет</a:t>
            </a:r>
            <a:endParaRPr lang="en-US" sz="11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1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вещей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031FAF-B809-1BEE-DBD9-2B90DA05FF55}"/>
              </a:ext>
            </a:extLst>
          </p:cNvPr>
          <p:cNvSpPr txBox="1"/>
          <p:nvPr/>
        </p:nvSpPr>
        <p:spPr>
          <a:xfrm>
            <a:off x="701126" y="931111"/>
            <a:ext cx="1353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rgbClr val="002060"/>
                </a:solidFill>
              </a:rPr>
              <a:t>Маркетинг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295D34-657F-2CF8-A667-171D121AF649}"/>
              </a:ext>
            </a:extLst>
          </p:cNvPr>
          <p:cNvSpPr txBox="1"/>
          <p:nvPr/>
        </p:nvSpPr>
        <p:spPr>
          <a:xfrm>
            <a:off x="1741354" y="5938013"/>
            <a:ext cx="17922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Обработка </a:t>
            </a:r>
          </a:p>
          <a:p>
            <a:pPr algn="ctr"/>
            <a:r>
              <a:rPr lang="ru-RU" sz="11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естественного языка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63ACBD-8B55-45E0-E4E7-A9C11859A901}"/>
              </a:ext>
            </a:extLst>
          </p:cNvPr>
          <p:cNvSpPr txBox="1"/>
          <p:nvPr/>
        </p:nvSpPr>
        <p:spPr>
          <a:xfrm>
            <a:off x="3156563" y="4255699"/>
            <a:ext cx="10923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accent6"/>
                </a:solidFill>
              </a:rPr>
              <a:t>Инженерия</a:t>
            </a:r>
          </a:p>
          <a:p>
            <a:pPr algn="ctr"/>
            <a:r>
              <a:rPr lang="ru-RU" sz="1100" b="1" dirty="0">
                <a:solidFill>
                  <a:schemeClr val="accent6"/>
                </a:solidFill>
              </a:rPr>
              <a:t>фичей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CC31A8-3E02-5E93-C0D3-7410D076DEB1}"/>
              </a:ext>
            </a:extLst>
          </p:cNvPr>
          <p:cNvSpPr txBox="1"/>
          <p:nvPr/>
        </p:nvSpPr>
        <p:spPr>
          <a:xfrm>
            <a:off x="9156624" y="3652902"/>
            <a:ext cx="3171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ПРИМЕНЕНИЕ НЕЙРОСЕТЕЙ В </a:t>
            </a:r>
          </a:p>
          <a:p>
            <a:pPr algn="ctr"/>
            <a:r>
              <a:rPr lang="ru-RU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ПОВСЕДНЕВНОЙ ЖИЗНИ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B97B45-A5F4-9C39-BEBA-20F82B95F906}"/>
              </a:ext>
            </a:extLst>
          </p:cNvPr>
          <p:cNvSpPr txBox="1"/>
          <p:nvPr/>
        </p:nvSpPr>
        <p:spPr>
          <a:xfrm>
            <a:off x="9590388" y="1521163"/>
            <a:ext cx="2255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accent6"/>
                </a:solidFill>
              </a:rPr>
              <a:t>Нейронные сети </a:t>
            </a:r>
          </a:p>
          <a:p>
            <a:pPr algn="ctr"/>
            <a:r>
              <a:rPr lang="ru-RU" sz="1600" b="1" dirty="0">
                <a:solidFill>
                  <a:schemeClr val="accent6"/>
                </a:solidFill>
              </a:rPr>
              <a:t>при анализе данных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AB88C3-B2D3-554B-C0E4-DD492ADCCE7D}"/>
              </a:ext>
            </a:extLst>
          </p:cNvPr>
          <p:cNvSpPr txBox="1"/>
          <p:nvPr/>
        </p:nvSpPr>
        <p:spPr>
          <a:xfrm>
            <a:off x="4330164" y="420472"/>
            <a:ext cx="1309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rgbClr val="00B050"/>
                </a:solidFill>
              </a:rPr>
              <a:t>Проблема </a:t>
            </a:r>
          </a:p>
          <a:p>
            <a:pPr algn="ctr"/>
            <a:r>
              <a:rPr lang="ru-RU" sz="1100" b="1" dirty="0">
                <a:solidFill>
                  <a:srgbClr val="00B050"/>
                </a:solidFill>
              </a:rPr>
              <a:t>объяснимости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DB2030-A71C-B972-4BD6-DF7C23579C7C}"/>
              </a:ext>
            </a:extLst>
          </p:cNvPr>
          <p:cNvSpPr txBox="1"/>
          <p:nvPr/>
        </p:nvSpPr>
        <p:spPr>
          <a:xfrm>
            <a:off x="7131976" y="5792609"/>
            <a:ext cx="14476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rgbClr val="00B050"/>
                </a:solidFill>
              </a:rPr>
              <a:t>Информационная</a:t>
            </a:r>
          </a:p>
          <a:p>
            <a:pPr algn="ctr"/>
            <a:r>
              <a:rPr lang="ru-RU" sz="1100" b="1" dirty="0">
                <a:solidFill>
                  <a:srgbClr val="00B050"/>
                </a:solidFill>
              </a:rPr>
              <a:t>безопасность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84421D-C4F7-64DA-83A0-8BDE48D380F7}"/>
              </a:ext>
            </a:extLst>
          </p:cNvPr>
          <p:cNvSpPr txBox="1"/>
          <p:nvPr/>
        </p:nvSpPr>
        <p:spPr>
          <a:xfrm>
            <a:off x="4832611" y="6336862"/>
            <a:ext cx="2803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00B050"/>
                </a:solidFill>
              </a:rPr>
              <a:t>ВЫЗОВЫ И ПЕРСПЕКТИВЫ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211FC9-DB7F-31BD-A9C8-6FE4725D0736}"/>
              </a:ext>
            </a:extLst>
          </p:cNvPr>
          <p:cNvSpPr txBox="1"/>
          <p:nvPr/>
        </p:nvSpPr>
        <p:spPr>
          <a:xfrm>
            <a:off x="-149414" y="3160562"/>
            <a:ext cx="1638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002060"/>
                </a:solidFill>
              </a:rPr>
              <a:t>ПРИМЕНЕНИЕ НЕЙРОСЕТЕЙ  </a:t>
            </a:r>
          </a:p>
          <a:p>
            <a:pPr algn="ctr"/>
            <a:r>
              <a:rPr lang="ru-RU" sz="1600" b="1" dirty="0">
                <a:solidFill>
                  <a:srgbClr val="002060"/>
                </a:solidFill>
              </a:rPr>
              <a:t>В БИЗНЕСЕ</a:t>
            </a:r>
          </a:p>
        </p:txBody>
      </p:sp>
      <p:sp>
        <p:nvSpPr>
          <p:cNvPr id="51" name="Овал 50">
            <a:hlinkClick r:id="rId6" action="ppaction://hlinksldjump"/>
            <a:extLst>
              <a:ext uri="{FF2B5EF4-FFF2-40B4-BE49-F238E27FC236}">
                <a16:creationId xmlns:a16="http://schemas.microsoft.com/office/drawing/2014/main" id="{0EE18814-C28C-D856-104A-FF23BB2E6738}"/>
              </a:ext>
            </a:extLst>
          </p:cNvPr>
          <p:cNvSpPr/>
          <p:nvPr/>
        </p:nvSpPr>
        <p:spPr>
          <a:xfrm>
            <a:off x="7372522" y="1532444"/>
            <a:ext cx="369332" cy="369332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ED679B-CFC9-AA60-16A6-C51E5536E8B7}"/>
              </a:ext>
            </a:extLst>
          </p:cNvPr>
          <p:cNvSpPr txBox="1"/>
          <p:nvPr/>
        </p:nvSpPr>
        <p:spPr>
          <a:xfrm>
            <a:off x="7610531" y="1287955"/>
            <a:ext cx="1519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accent3"/>
                </a:solidFill>
              </a:rPr>
              <a:t>Перцептрон и</a:t>
            </a:r>
          </a:p>
          <a:p>
            <a:pPr algn="ctr"/>
            <a:r>
              <a:rPr lang="ru-RU" sz="1100" b="1" dirty="0">
                <a:solidFill>
                  <a:schemeClr val="accent3"/>
                </a:solidFill>
              </a:rPr>
              <a:t>его ограничения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C21B49-F011-824E-3C89-DCDD577A3AF1}"/>
              </a:ext>
            </a:extLst>
          </p:cNvPr>
          <p:cNvSpPr txBox="1"/>
          <p:nvPr/>
        </p:nvSpPr>
        <p:spPr>
          <a:xfrm>
            <a:off x="9949543" y="5032631"/>
            <a:ext cx="14048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Компьютерное </a:t>
            </a:r>
          </a:p>
          <a:p>
            <a:pPr algn="ctr"/>
            <a:r>
              <a:rPr lang="ru-RU" sz="11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зрение</a:t>
            </a:r>
          </a:p>
        </p:txBody>
      </p:sp>
      <p:sp>
        <p:nvSpPr>
          <p:cNvPr id="59" name="Овал 58">
            <a:hlinkClick r:id="rId7" action="ppaction://hlinksldjump"/>
            <a:extLst>
              <a:ext uri="{FF2B5EF4-FFF2-40B4-BE49-F238E27FC236}">
                <a16:creationId xmlns:a16="http://schemas.microsoft.com/office/drawing/2014/main" id="{7AA6520D-BF77-0B08-6618-E1D98619E7B5}"/>
              </a:ext>
            </a:extLst>
          </p:cNvPr>
          <p:cNvSpPr/>
          <p:nvPr/>
        </p:nvSpPr>
        <p:spPr>
          <a:xfrm>
            <a:off x="6695109" y="1033239"/>
            <a:ext cx="369332" cy="369332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AAA5B2C-1241-6923-5043-DD37A494396D}"/>
              </a:ext>
            </a:extLst>
          </p:cNvPr>
          <p:cNvSpPr txBox="1"/>
          <p:nvPr/>
        </p:nvSpPr>
        <p:spPr>
          <a:xfrm>
            <a:off x="6963879" y="814484"/>
            <a:ext cx="8931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accent3"/>
                </a:solidFill>
              </a:rPr>
              <a:t>Этапы </a:t>
            </a:r>
          </a:p>
          <a:p>
            <a:pPr algn="ctr"/>
            <a:r>
              <a:rPr lang="ru-RU" sz="1100" b="1" dirty="0">
                <a:solidFill>
                  <a:schemeClr val="accent3"/>
                </a:solidFill>
              </a:rPr>
              <a:t>развития</a:t>
            </a:r>
          </a:p>
        </p:txBody>
      </p:sp>
      <p:sp>
        <p:nvSpPr>
          <p:cNvPr id="10" name="Овал 9">
            <a:hlinkClick r:id="rId8" action="ppaction://hlinksldjump"/>
            <a:extLst>
              <a:ext uri="{FF2B5EF4-FFF2-40B4-BE49-F238E27FC236}">
                <a16:creationId xmlns:a16="http://schemas.microsoft.com/office/drawing/2014/main" id="{45827101-89A6-A4CF-588A-C90EF5C5B964}"/>
              </a:ext>
            </a:extLst>
          </p:cNvPr>
          <p:cNvSpPr/>
          <p:nvPr/>
        </p:nvSpPr>
        <p:spPr>
          <a:xfrm>
            <a:off x="3971069" y="1822912"/>
            <a:ext cx="369332" cy="369332"/>
          </a:xfrm>
          <a:prstGeom prst="ellipse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800068-C47F-1613-E464-6C15703007E3}"/>
              </a:ext>
            </a:extLst>
          </p:cNvPr>
          <p:cNvSpPr txBox="1"/>
          <p:nvPr/>
        </p:nvSpPr>
        <p:spPr>
          <a:xfrm>
            <a:off x="2198471" y="308058"/>
            <a:ext cx="1930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FF0000"/>
                </a:solidFill>
              </a:rPr>
              <a:t>ПРИМЕНЕНИЕ </a:t>
            </a:r>
            <a:endParaRPr lang="en-US" sz="1600" b="1" dirty="0">
              <a:solidFill>
                <a:srgbClr val="FF0000"/>
              </a:solidFill>
            </a:endParaRP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CHATGPT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941BC2E-09A2-51F0-C847-14C2E5DFEE4E}"/>
              </a:ext>
            </a:extLst>
          </p:cNvPr>
          <p:cNvSpPr txBox="1"/>
          <p:nvPr/>
        </p:nvSpPr>
        <p:spPr>
          <a:xfrm>
            <a:off x="5403072" y="1598108"/>
            <a:ext cx="14476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rgbClr val="00B050"/>
                </a:solidFill>
              </a:rPr>
              <a:t>Симуляция</a:t>
            </a:r>
          </a:p>
          <a:p>
            <a:pPr algn="ctr"/>
            <a:r>
              <a:rPr lang="ru-RU" sz="1100" b="1" dirty="0">
                <a:solidFill>
                  <a:srgbClr val="00B050"/>
                </a:solidFill>
              </a:rPr>
              <a:t>знаний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8182E2E-27B5-333B-436D-A9EFCE8A1E1A}"/>
              </a:ext>
            </a:extLst>
          </p:cNvPr>
          <p:cNvSpPr txBox="1"/>
          <p:nvPr/>
        </p:nvSpPr>
        <p:spPr>
          <a:xfrm>
            <a:off x="4408176" y="2371878"/>
            <a:ext cx="14476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</a:rPr>
              <a:t>ChatGPT </a:t>
            </a:r>
            <a:r>
              <a:rPr lang="ru-RU" sz="1100" b="1" dirty="0">
                <a:solidFill>
                  <a:srgbClr val="FF0000"/>
                </a:solidFill>
              </a:rPr>
              <a:t>в образовании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1B645B6-C997-F493-6144-21473970183C}"/>
              </a:ext>
            </a:extLst>
          </p:cNvPr>
          <p:cNvSpPr txBox="1"/>
          <p:nvPr/>
        </p:nvSpPr>
        <p:spPr>
          <a:xfrm>
            <a:off x="294371" y="130110"/>
            <a:ext cx="14476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rgbClr val="FF0000"/>
                </a:solidFill>
              </a:rPr>
              <a:t>Копирайтинг</a:t>
            </a:r>
          </a:p>
          <a:p>
            <a:pPr algn="ctr"/>
            <a:r>
              <a:rPr lang="ru-RU" sz="1100" b="1" dirty="0">
                <a:solidFill>
                  <a:srgbClr val="FF0000"/>
                </a:solidFill>
              </a:rPr>
              <a:t>с помощью </a:t>
            </a:r>
            <a:r>
              <a:rPr lang="en-US" sz="1100" b="1" dirty="0">
                <a:solidFill>
                  <a:srgbClr val="FF0000"/>
                </a:solidFill>
              </a:rPr>
              <a:t>ChatGPT</a:t>
            </a:r>
            <a:endParaRPr lang="ru-RU" sz="1100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961708B-11B8-5895-6239-A7B74176FED2}"/>
              </a:ext>
            </a:extLst>
          </p:cNvPr>
          <p:cNvSpPr txBox="1"/>
          <p:nvPr/>
        </p:nvSpPr>
        <p:spPr>
          <a:xfrm>
            <a:off x="7608202" y="4069457"/>
            <a:ext cx="14476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rgbClr val="FF0000"/>
                </a:solidFill>
              </a:rPr>
              <a:t>Персональный ассистент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B1240C4-0FDC-816E-15B6-5D6283B09EC3}"/>
              </a:ext>
            </a:extLst>
          </p:cNvPr>
          <p:cNvSpPr txBox="1"/>
          <p:nvPr/>
        </p:nvSpPr>
        <p:spPr>
          <a:xfrm>
            <a:off x="8542652" y="4931133"/>
            <a:ext cx="14439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Автоматизация бытовых задач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053423B-6449-58EC-B4AD-DE9E0E7A8688}"/>
              </a:ext>
            </a:extLst>
          </p:cNvPr>
          <p:cNvSpPr txBox="1"/>
          <p:nvPr/>
        </p:nvSpPr>
        <p:spPr>
          <a:xfrm>
            <a:off x="3552916" y="964955"/>
            <a:ext cx="14476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rgbClr val="FF0000"/>
                </a:solidFill>
              </a:rPr>
              <a:t>Появление</a:t>
            </a:r>
          </a:p>
          <a:p>
            <a:pPr algn="ctr"/>
            <a:r>
              <a:rPr lang="en-US" sz="1100" b="1" dirty="0">
                <a:solidFill>
                  <a:srgbClr val="FF0000"/>
                </a:solidFill>
              </a:rPr>
              <a:t>ChatGPT</a:t>
            </a:r>
            <a:endParaRPr lang="ru-RU" sz="1100" b="1" dirty="0">
              <a:solidFill>
                <a:srgbClr val="FF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C24AF9-57BA-FB6D-CCB7-A20EF53DA95E}"/>
              </a:ext>
            </a:extLst>
          </p:cNvPr>
          <p:cNvSpPr txBox="1"/>
          <p:nvPr/>
        </p:nvSpPr>
        <p:spPr>
          <a:xfrm>
            <a:off x="683468" y="5379762"/>
            <a:ext cx="1190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rgbClr val="002060"/>
                </a:solidFill>
              </a:rPr>
              <a:t>Обслуживание клиентов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93B7777-2448-55AE-9588-604D5822AC4A}"/>
              </a:ext>
            </a:extLst>
          </p:cNvPr>
          <p:cNvSpPr txBox="1"/>
          <p:nvPr/>
        </p:nvSpPr>
        <p:spPr>
          <a:xfrm>
            <a:off x="2193511" y="2341133"/>
            <a:ext cx="13787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accent6"/>
                </a:solidFill>
              </a:rPr>
              <a:t>Прогнозирование временных рядов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778F79-7DDD-BE4B-994D-1D187E53436F}"/>
              </a:ext>
            </a:extLst>
          </p:cNvPr>
          <p:cNvSpPr txBox="1"/>
          <p:nvPr/>
        </p:nvSpPr>
        <p:spPr>
          <a:xfrm>
            <a:off x="6719744" y="3884239"/>
            <a:ext cx="8931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accent6"/>
                </a:solidFill>
              </a:rPr>
              <a:t>Анализ </a:t>
            </a:r>
            <a:endParaRPr lang="en-US" sz="1100" b="1" dirty="0">
              <a:solidFill>
                <a:schemeClr val="accent6"/>
              </a:solidFill>
            </a:endParaRPr>
          </a:p>
          <a:p>
            <a:pPr algn="ctr"/>
            <a:r>
              <a:rPr lang="ru-RU" sz="1100" b="1" dirty="0">
                <a:solidFill>
                  <a:schemeClr val="accent6"/>
                </a:solidFill>
              </a:rPr>
              <a:t>данных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7951795-A036-A156-90C6-75C76458C7E0}"/>
              </a:ext>
            </a:extLst>
          </p:cNvPr>
          <p:cNvSpPr txBox="1"/>
          <p:nvPr/>
        </p:nvSpPr>
        <p:spPr>
          <a:xfrm>
            <a:off x="6350713" y="2524534"/>
            <a:ext cx="14476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rgbClr val="FF0000"/>
                </a:solidFill>
              </a:rPr>
              <a:t>Визуализация данных с помощью </a:t>
            </a:r>
            <a:r>
              <a:rPr lang="en-US" sz="1100" b="1" dirty="0">
                <a:solidFill>
                  <a:srgbClr val="FF0000"/>
                </a:solidFill>
              </a:rPr>
              <a:t>ChatGPT</a:t>
            </a:r>
            <a:endParaRPr lang="ru-RU" sz="1100" b="1" dirty="0">
              <a:solidFill>
                <a:srgbClr val="FF0000"/>
              </a:solidFill>
            </a:endParaRPr>
          </a:p>
        </p:txBody>
      </p:sp>
      <p:sp>
        <p:nvSpPr>
          <p:cNvPr id="92" name="Полилиния: фигура 91">
            <a:extLst>
              <a:ext uri="{FF2B5EF4-FFF2-40B4-BE49-F238E27FC236}">
                <a16:creationId xmlns:a16="http://schemas.microsoft.com/office/drawing/2014/main" id="{75E40184-5DA1-1831-743F-3F458FB07E8A}"/>
              </a:ext>
            </a:extLst>
          </p:cNvPr>
          <p:cNvSpPr/>
          <p:nvPr/>
        </p:nvSpPr>
        <p:spPr>
          <a:xfrm>
            <a:off x="664720" y="375557"/>
            <a:ext cx="1484406" cy="6106886"/>
          </a:xfrm>
          <a:custGeom>
            <a:avLst/>
            <a:gdLst>
              <a:gd name="connsiteX0" fmla="*/ 1012371 w 1484406"/>
              <a:gd name="connsiteY0" fmla="*/ 0 h 6106886"/>
              <a:gd name="connsiteX1" fmla="*/ 1328057 w 1484406"/>
              <a:gd name="connsiteY1" fmla="*/ 751114 h 6106886"/>
              <a:gd name="connsiteX2" fmla="*/ 1284514 w 1484406"/>
              <a:gd name="connsiteY2" fmla="*/ 2808514 h 6106886"/>
              <a:gd name="connsiteX3" fmla="*/ 1393371 w 1484406"/>
              <a:gd name="connsiteY3" fmla="*/ 5246914 h 6106886"/>
              <a:gd name="connsiteX4" fmla="*/ 1371600 w 1484406"/>
              <a:gd name="connsiteY4" fmla="*/ 5508171 h 6106886"/>
              <a:gd name="connsiteX5" fmla="*/ 0 w 1484406"/>
              <a:gd name="connsiteY5" fmla="*/ 6106886 h 6106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406" h="6106886">
                <a:moveTo>
                  <a:pt x="1012371" y="0"/>
                </a:moveTo>
                <a:cubicBezTo>
                  <a:pt x="1147535" y="141514"/>
                  <a:pt x="1282700" y="283028"/>
                  <a:pt x="1328057" y="751114"/>
                </a:cubicBezTo>
                <a:cubicBezTo>
                  <a:pt x="1373414" y="1219200"/>
                  <a:pt x="1273628" y="2059214"/>
                  <a:pt x="1284514" y="2808514"/>
                </a:cubicBezTo>
                <a:cubicBezTo>
                  <a:pt x="1295400" y="3557814"/>
                  <a:pt x="1378857" y="4796971"/>
                  <a:pt x="1393371" y="5246914"/>
                </a:cubicBezTo>
                <a:cubicBezTo>
                  <a:pt x="1407885" y="5696857"/>
                  <a:pt x="1603829" y="5364842"/>
                  <a:pt x="1371600" y="5508171"/>
                </a:cubicBezTo>
                <a:cubicBezTo>
                  <a:pt x="1139372" y="5651500"/>
                  <a:pt x="96157" y="5932715"/>
                  <a:pt x="0" y="6106886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Полилиния: фигура 98">
            <a:extLst>
              <a:ext uri="{FF2B5EF4-FFF2-40B4-BE49-F238E27FC236}">
                <a16:creationId xmlns:a16="http://schemas.microsoft.com/office/drawing/2014/main" id="{633992F0-0DB7-AFCD-75C5-7D1ECB264D59}"/>
              </a:ext>
            </a:extLst>
          </p:cNvPr>
          <p:cNvSpPr/>
          <p:nvPr/>
        </p:nvSpPr>
        <p:spPr>
          <a:xfrm>
            <a:off x="5616965" y="239485"/>
            <a:ext cx="2405806" cy="6498772"/>
          </a:xfrm>
          <a:custGeom>
            <a:avLst/>
            <a:gdLst>
              <a:gd name="connsiteX0" fmla="*/ 10949 w 2405806"/>
              <a:gd name="connsiteY0" fmla="*/ 0 h 6498772"/>
              <a:gd name="connsiteX1" fmla="*/ 32721 w 2405806"/>
              <a:gd name="connsiteY1" fmla="*/ 783772 h 6498772"/>
              <a:gd name="connsiteX2" fmla="*/ 65378 w 2405806"/>
              <a:gd name="connsiteY2" fmla="*/ 1850572 h 6498772"/>
              <a:gd name="connsiteX3" fmla="*/ 816492 w 2405806"/>
              <a:gd name="connsiteY3" fmla="*/ 4963886 h 6498772"/>
              <a:gd name="connsiteX4" fmla="*/ 1524064 w 2405806"/>
              <a:gd name="connsiteY4" fmla="*/ 5845629 h 6498772"/>
              <a:gd name="connsiteX5" fmla="*/ 2405806 w 2405806"/>
              <a:gd name="connsiteY5" fmla="*/ 6498772 h 649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5806" h="6498772">
                <a:moveTo>
                  <a:pt x="10949" y="0"/>
                </a:moveTo>
                <a:cubicBezTo>
                  <a:pt x="17299" y="237671"/>
                  <a:pt x="23650" y="475343"/>
                  <a:pt x="32721" y="783772"/>
                </a:cubicBezTo>
                <a:cubicBezTo>
                  <a:pt x="41793" y="1092201"/>
                  <a:pt x="-65250" y="1153886"/>
                  <a:pt x="65378" y="1850572"/>
                </a:cubicBezTo>
                <a:cubicBezTo>
                  <a:pt x="196006" y="2547258"/>
                  <a:pt x="573378" y="4298043"/>
                  <a:pt x="816492" y="4963886"/>
                </a:cubicBezTo>
                <a:cubicBezTo>
                  <a:pt x="1059606" y="5629729"/>
                  <a:pt x="1259178" y="5589815"/>
                  <a:pt x="1524064" y="5845629"/>
                </a:cubicBezTo>
                <a:cubicBezTo>
                  <a:pt x="1788950" y="6101443"/>
                  <a:pt x="2097378" y="6300107"/>
                  <a:pt x="2405806" y="6498772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олилиния: фигура 111">
            <a:extLst>
              <a:ext uri="{FF2B5EF4-FFF2-40B4-BE49-F238E27FC236}">
                <a16:creationId xmlns:a16="http://schemas.microsoft.com/office/drawing/2014/main" id="{0DC98142-527C-16BC-C2F5-D97B99866579}"/>
              </a:ext>
            </a:extLst>
          </p:cNvPr>
          <p:cNvSpPr/>
          <p:nvPr/>
        </p:nvSpPr>
        <p:spPr>
          <a:xfrm>
            <a:off x="326571" y="608128"/>
            <a:ext cx="9187543" cy="5662043"/>
          </a:xfrm>
          <a:custGeom>
            <a:avLst/>
            <a:gdLst>
              <a:gd name="connsiteX0" fmla="*/ 9187543 w 9187543"/>
              <a:gd name="connsiteY0" fmla="*/ 5662043 h 5662043"/>
              <a:gd name="connsiteX1" fmla="*/ 7805058 w 9187543"/>
              <a:gd name="connsiteY1" fmla="*/ 4050958 h 5662043"/>
              <a:gd name="connsiteX2" fmla="*/ 7358743 w 9187543"/>
              <a:gd name="connsiteY2" fmla="*/ 3637301 h 5662043"/>
              <a:gd name="connsiteX3" fmla="*/ 6618515 w 9187543"/>
              <a:gd name="connsiteY3" fmla="*/ 2788215 h 5662043"/>
              <a:gd name="connsiteX4" fmla="*/ 5410200 w 9187543"/>
              <a:gd name="connsiteY4" fmla="*/ 1710529 h 5662043"/>
              <a:gd name="connsiteX5" fmla="*/ 4049486 w 9187543"/>
              <a:gd name="connsiteY5" fmla="*/ 1013843 h 5662043"/>
              <a:gd name="connsiteX6" fmla="*/ 1632858 w 9187543"/>
              <a:gd name="connsiteY6" fmla="*/ 23243 h 5662043"/>
              <a:gd name="connsiteX7" fmla="*/ 0 w 9187543"/>
              <a:gd name="connsiteY7" fmla="*/ 317158 h 5662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87543" h="5662043">
                <a:moveTo>
                  <a:pt x="9187543" y="5662043"/>
                </a:moveTo>
                <a:cubicBezTo>
                  <a:pt x="8648700" y="5025229"/>
                  <a:pt x="8109858" y="4388415"/>
                  <a:pt x="7805058" y="4050958"/>
                </a:cubicBezTo>
                <a:cubicBezTo>
                  <a:pt x="7500258" y="3713501"/>
                  <a:pt x="7556500" y="3847758"/>
                  <a:pt x="7358743" y="3637301"/>
                </a:cubicBezTo>
                <a:cubicBezTo>
                  <a:pt x="7160986" y="3426844"/>
                  <a:pt x="6943272" y="3109344"/>
                  <a:pt x="6618515" y="2788215"/>
                </a:cubicBezTo>
                <a:cubicBezTo>
                  <a:pt x="6293758" y="2467086"/>
                  <a:pt x="5838371" y="2006258"/>
                  <a:pt x="5410200" y="1710529"/>
                </a:cubicBezTo>
                <a:cubicBezTo>
                  <a:pt x="4982029" y="1414800"/>
                  <a:pt x="4679043" y="1295057"/>
                  <a:pt x="4049486" y="1013843"/>
                </a:cubicBezTo>
                <a:cubicBezTo>
                  <a:pt x="3419929" y="732629"/>
                  <a:pt x="2307772" y="139357"/>
                  <a:pt x="1632858" y="23243"/>
                </a:cubicBezTo>
                <a:cubicBezTo>
                  <a:pt x="957944" y="-92871"/>
                  <a:pt x="161471" y="260915"/>
                  <a:pt x="0" y="31715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Полилиния: фигура 115">
            <a:extLst>
              <a:ext uri="{FF2B5EF4-FFF2-40B4-BE49-F238E27FC236}">
                <a16:creationId xmlns:a16="http://schemas.microsoft.com/office/drawing/2014/main" id="{735C09B9-1B1A-8F91-16BC-733234E85B75}"/>
              </a:ext>
            </a:extLst>
          </p:cNvPr>
          <p:cNvSpPr/>
          <p:nvPr/>
        </p:nvSpPr>
        <p:spPr>
          <a:xfrm>
            <a:off x="843213" y="1611942"/>
            <a:ext cx="10646229" cy="3324014"/>
          </a:xfrm>
          <a:custGeom>
            <a:avLst/>
            <a:gdLst>
              <a:gd name="connsiteX0" fmla="*/ 10646229 w 10646229"/>
              <a:gd name="connsiteY0" fmla="*/ 827314 h 3324014"/>
              <a:gd name="connsiteX1" fmla="*/ 9111343 w 10646229"/>
              <a:gd name="connsiteY1" fmla="*/ 849085 h 3324014"/>
              <a:gd name="connsiteX2" fmla="*/ 7228115 w 10646229"/>
              <a:gd name="connsiteY2" fmla="*/ 1436914 h 3324014"/>
              <a:gd name="connsiteX3" fmla="*/ 6400800 w 10646229"/>
              <a:gd name="connsiteY3" fmla="*/ 1948543 h 3324014"/>
              <a:gd name="connsiteX4" fmla="*/ 3004457 w 10646229"/>
              <a:gd name="connsiteY4" fmla="*/ 3309257 h 3324014"/>
              <a:gd name="connsiteX5" fmla="*/ 1153886 w 10646229"/>
              <a:gd name="connsiteY5" fmla="*/ 979714 h 3324014"/>
              <a:gd name="connsiteX6" fmla="*/ 0 w 10646229"/>
              <a:gd name="connsiteY6" fmla="*/ 0 h 332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46229" h="3324014">
                <a:moveTo>
                  <a:pt x="10646229" y="827314"/>
                </a:moveTo>
                <a:cubicBezTo>
                  <a:pt x="10163629" y="787399"/>
                  <a:pt x="9681029" y="747485"/>
                  <a:pt x="9111343" y="849085"/>
                </a:cubicBezTo>
                <a:cubicBezTo>
                  <a:pt x="8541657" y="950685"/>
                  <a:pt x="7679872" y="1253671"/>
                  <a:pt x="7228115" y="1436914"/>
                </a:cubicBezTo>
                <a:cubicBezTo>
                  <a:pt x="6776358" y="1620157"/>
                  <a:pt x="7104743" y="1636486"/>
                  <a:pt x="6400800" y="1948543"/>
                </a:cubicBezTo>
                <a:cubicBezTo>
                  <a:pt x="5696857" y="2260600"/>
                  <a:pt x="3878943" y="3470728"/>
                  <a:pt x="3004457" y="3309257"/>
                </a:cubicBezTo>
                <a:cubicBezTo>
                  <a:pt x="2129971" y="3147786"/>
                  <a:pt x="1654629" y="1531257"/>
                  <a:pt x="1153886" y="979714"/>
                </a:cubicBezTo>
                <a:cubicBezTo>
                  <a:pt x="653143" y="428171"/>
                  <a:pt x="116114" y="123371"/>
                  <a:pt x="0" y="0"/>
                </a:cubicBez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7" name="Полилиния: фигура 116">
            <a:extLst>
              <a:ext uri="{FF2B5EF4-FFF2-40B4-BE49-F238E27FC236}">
                <a16:creationId xmlns:a16="http://schemas.microsoft.com/office/drawing/2014/main" id="{12A86F14-6864-D376-3473-2203E738F3AD}"/>
              </a:ext>
            </a:extLst>
          </p:cNvPr>
          <p:cNvSpPr/>
          <p:nvPr/>
        </p:nvSpPr>
        <p:spPr>
          <a:xfrm>
            <a:off x="1328057" y="4408714"/>
            <a:ext cx="10374086" cy="2166257"/>
          </a:xfrm>
          <a:custGeom>
            <a:avLst/>
            <a:gdLst>
              <a:gd name="connsiteX0" fmla="*/ 10374086 w 10374086"/>
              <a:gd name="connsiteY0" fmla="*/ 0 h 2166257"/>
              <a:gd name="connsiteX1" fmla="*/ 9329057 w 10374086"/>
              <a:gd name="connsiteY1" fmla="*/ 424543 h 2166257"/>
              <a:gd name="connsiteX2" fmla="*/ 7053943 w 10374086"/>
              <a:gd name="connsiteY2" fmla="*/ 544286 h 2166257"/>
              <a:gd name="connsiteX3" fmla="*/ 5464629 w 10374086"/>
              <a:gd name="connsiteY3" fmla="*/ 1360715 h 2166257"/>
              <a:gd name="connsiteX4" fmla="*/ 2764972 w 10374086"/>
              <a:gd name="connsiteY4" fmla="*/ 576943 h 2166257"/>
              <a:gd name="connsiteX5" fmla="*/ 870857 w 10374086"/>
              <a:gd name="connsiteY5" fmla="*/ 1317172 h 2166257"/>
              <a:gd name="connsiteX6" fmla="*/ 0 w 10374086"/>
              <a:gd name="connsiteY6" fmla="*/ 2166257 h 216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74086" h="2166257">
                <a:moveTo>
                  <a:pt x="10374086" y="0"/>
                </a:moveTo>
                <a:cubicBezTo>
                  <a:pt x="10128250" y="166914"/>
                  <a:pt x="9882414" y="333829"/>
                  <a:pt x="9329057" y="424543"/>
                </a:cubicBezTo>
                <a:cubicBezTo>
                  <a:pt x="8775700" y="515257"/>
                  <a:pt x="7698014" y="388257"/>
                  <a:pt x="7053943" y="544286"/>
                </a:cubicBezTo>
                <a:cubicBezTo>
                  <a:pt x="6409872" y="700315"/>
                  <a:pt x="6179457" y="1355272"/>
                  <a:pt x="5464629" y="1360715"/>
                </a:cubicBezTo>
                <a:cubicBezTo>
                  <a:pt x="4749801" y="1366158"/>
                  <a:pt x="3530601" y="584200"/>
                  <a:pt x="2764972" y="576943"/>
                </a:cubicBezTo>
                <a:cubicBezTo>
                  <a:pt x="1999343" y="569686"/>
                  <a:pt x="1331686" y="1052286"/>
                  <a:pt x="870857" y="1317172"/>
                </a:cubicBezTo>
                <a:cubicBezTo>
                  <a:pt x="410028" y="1582058"/>
                  <a:pt x="205014" y="1874157"/>
                  <a:pt x="0" y="2166257"/>
                </a:cubicBezTo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hlinkClick r:id="rId9" action="ppaction://hlinksldjump"/>
            <a:extLst>
              <a:ext uri="{FF2B5EF4-FFF2-40B4-BE49-F238E27FC236}">
                <a16:creationId xmlns:a16="http://schemas.microsoft.com/office/drawing/2014/main" id="{A3F6AA55-9DF0-1618-2CC1-451BE2B5C939}"/>
              </a:ext>
            </a:extLst>
          </p:cNvPr>
          <p:cNvSpPr/>
          <p:nvPr/>
        </p:nvSpPr>
        <p:spPr>
          <a:xfrm>
            <a:off x="10459164" y="4671197"/>
            <a:ext cx="369332" cy="3693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73" name="Овал 72">
            <a:hlinkClick r:id="rId10" action="ppaction://hlinksldjump"/>
            <a:extLst>
              <a:ext uri="{FF2B5EF4-FFF2-40B4-BE49-F238E27FC236}">
                <a16:creationId xmlns:a16="http://schemas.microsoft.com/office/drawing/2014/main" id="{29212A44-4F0B-0EBE-86A7-7E0BE94B6D8F}"/>
              </a:ext>
            </a:extLst>
          </p:cNvPr>
          <p:cNvSpPr/>
          <p:nvPr/>
        </p:nvSpPr>
        <p:spPr>
          <a:xfrm>
            <a:off x="8213287" y="4769817"/>
            <a:ext cx="369332" cy="3693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96" name="Овал 95">
            <a:hlinkClick r:id="rId11" action="ppaction://hlinksldjump"/>
            <a:extLst>
              <a:ext uri="{FF2B5EF4-FFF2-40B4-BE49-F238E27FC236}">
                <a16:creationId xmlns:a16="http://schemas.microsoft.com/office/drawing/2014/main" id="{AB101074-CEBD-D3AE-A514-011EDE1DB361}"/>
              </a:ext>
            </a:extLst>
          </p:cNvPr>
          <p:cNvSpPr/>
          <p:nvPr/>
        </p:nvSpPr>
        <p:spPr>
          <a:xfrm>
            <a:off x="7940463" y="4499261"/>
            <a:ext cx="369332" cy="369332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80" name="Овал 79">
            <a:hlinkClick r:id="rId12" action="ppaction://hlinksldjump"/>
            <a:extLst>
              <a:ext uri="{FF2B5EF4-FFF2-40B4-BE49-F238E27FC236}">
                <a16:creationId xmlns:a16="http://schemas.microsoft.com/office/drawing/2014/main" id="{61A1B119-A552-E193-00F3-01559E0FB826}"/>
              </a:ext>
            </a:extLst>
          </p:cNvPr>
          <p:cNvSpPr/>
          <p:nvPr/>
        </p:nvSpPr>
        <p:spPr>
          <a:xfrm>
            <a:off x="6987983" y="3418096"/>
            <a:ext cx="369332" cy="369332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82" name="Овал 81">
            <a:hlinkClick r:id="rId13" action="ppaction://hlinksldjump"/>
            <a:extLst>
              <a:ext uri="{FF2B5EF4-FFF2-40B4-BE49-F238E27FC236}">
                <a16:creationId xmlns:a16="http://schemas.microsoft.com/office/drawing/2014/main" id="{63552590-8A0A-78BB-0BC3-2E5648ACC5D5}"/>
              </a:ext>
            </a:extLst>
          </p:cNvPr>
          <p:cNvSpPr/>
          <p:nvPr/>
        </p:nvSpPr>
        <p:spPr>
          <a:xfrm>
            <a:off x="6714037" y="3160613"/>
            <a:ext cx="369332" cy="369332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64" name="Овал 63">
            <a:hlinkClick r:id="rId14" action="ppaction://hlinksldjump"/>
            <a:extLst>
              <a:ext uri="{FF2B5EF4-FFF2-40B4-BE49-F238E27FC236}">
                <a16:creationId xmlns:a16="http://schemas.microsoft.com/office/drawing/2014/main" id="{900EED14-52B0-CF25-75B8-EE1D477F9128}"/>
              </a:ext>
            </a:extLst>
          </p:cNvPr>
          <p:cNvSpPr/>
          <p:nvPr/>
        </p:nvSpPr>
        <p:spPr>
          <a:xfrm>
            <a:off x="5546201" y="2175110"/>
            <a:ext cx="369332" cy="369332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46" name="Овал 45">
            <a:hlinkClick r:id="rId15" action="ppaction://hlinksldjump"/>
            <a:extLst>
              <a:ext uri="{FF2B5EF4-FFF2-40B4-BE49-F238E27FC236}">
                <a16:creationId xmlns:a16="http://schemas.microsoft.com/office/drawing/2014/main" id="{C99FFDA2-FB59-A4DF-8C47-B904ADB4018C}"/>
              </a:ext>
            </a:extLst>
          </p:cNvPr>
          <p:cNvSpPr/>
          <p:nvPr/>
        </p:nvSpPr>
        <p:spPr>
          <a:xfrm>
            <a:off x="5488695" y="1779742"/>
            <a:ext cx="369332" cy="369332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12" name="Овал 11">
            <a:hlinkClick r:id="rId16" action="ppaction://hlinksldjump"/>
            <a:extLst>
              <a:ext uri="{FF2B5EF4-FFF2-40B4-BE49-F238E27FC236}">
                <a16:creationId xmlns:a16="http://schemas.microsoft.com/office/drawing/2014/main" id="{2D0A6546-FC6A-F881-B705-ED697336690F}"/>
              </a:ext>
            </a:extLst>
          </p:cNvPr>
          <p:cNvSpPr/>
          <p:nvPr/>
        </p:nvSpPr>
        <p:spPr>
          <a:xfrm>
            <a:off x="7892805" y="2845070"/>
            <a:ext cx="369332" cy="369332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75" name="Овал 74">
            <a:hlinkClick r:id="rId17" action="ppaction://hlinksldjump"/>
            <a:extLst>
              <a:ext uri="{FF2B5EF4-FFF2-40B4-BE49-F238E27FC236}">
                <a16:creationId xmlns:a16="http://schemas.microsoft.com/office/drawing/2014/main" id="{D38EC13B-BC72-3527-933A-23BEA9FD0378}"/>
              </a:ext>
            </a:extLst>
          </p:cNvPr>
          <p:cNvSpPr/>
          <p:nvPr/>
        </p:nvSpPr>
        <p:spPr>
          <a:xfrm>
            <a:off x="4168344" y="1476528"/>
            <a:ext cx="369332" cy="369332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69" name="Овал 68">
            <a:hlinkClick r:id="rId18" action="ppaction://hlinksldjump"/>
            <a:extLst>
              <a:ext uri="{FF2B5EF4-FFF2-40B4-BE49-F238E27FC236}">
                <a16:creationId xmlns:a16="http://schemas.microsoft.com/office/drawing/2014/main" id="{9154F8D2-80F2-885F-39D4-960CD8A55ECC}"/>
              </a:ext>
            </a:extLst>
          </p:cNvPr>
          <p:cNvSpPr/>
          <p:nvPr/>
        </p:nvSpPr>
        <p:spPr>
          <a:xfrm>
            <a:off x="1722478" y="423593"/>
            <a:ext cx="369332" cy="369332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68" name="Овал 67">
            <a:hlinkClick r:id="rId19" action="ppaction://hlinksldjump"/>
            <a:extLst>
              <a:ext uri="{FF2B5EF4-FFF2-40B4-BE49-F238E27FC236}">
                <a16:creationId xmlns:a16="http://schemas.microsoft.com/office/drawing/2014/main" id="{D70EC171-8EE0-5E0B-B239-144A7B2A7317}"/>
              </a:ext>
            </a:extLst>
          </p:cNvPr>
          <p:cNvSpPr/>
          <p:nvPr/>
        </p:nvSpPr>
        <p:spPr>
          <a:xfrm>
            <a:off x="1796798" y="805049"/>
            <a:ext cx="369332" cy="369332"/>
          </a:xfrm>
          <a:prstGeom prst="ellips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78" name="Овал 77">
            <a:hlinkClick r:id="rId20" action="ppaction://hlinksldjump"/>
            <a:extLst>
              <a:ext uri="{FF2B5EF4-FFF2-40B4-BE49-F238E27FC236}">
                <a16:creationId xmlns:a16="http://schemas.microsoft.com/office/drawing/2014/main" id="{403BFCB1-0B7C-2DC8-8B10-E4418FB4AE4C}"/>
              </a:ext>
            </a:extLst>
          </p:cNvPr>
          <p:cNvSpPr/>
          <p:nvPr/>
        </p:nvSpPr>
        <p:spPr>
          <a:xfrm>
            <a:off x="1791921" y="2285352"/>
            <a:ext cx="369332" cy="369332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29" name="Овал 28">
            <a:hlinkClick r:id="rId21" action="ppaction://hlinksldjump"/>
            <a:extLst>
              <a:ext uri="{FF2B5EF4-FFF2-40B4-BE49-F238E27FC236}">
                <a16:creationId xmlns:a16="http://schemas.microsoft.com/office/drawing/2014/main" id="{0700D3ED-D231-EEB4-B8F0-F08097F8CA5C}"/>
              </a:ext>
            </a:extLst>
          </p:cNvPr>
          <p:cNvSpPr/>
          <p:nvPr/>
        </p:nvSpPr>
        <p:spPr>
          <a:xfrm>
            <a:off x="1790865" y="2679389"/>
            <a:ext cx="369332" cy="369332"/>
          </a:xfrm>
          <a:prstGeom prst="ellips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37" name="Овал 36">
            <a:hlinkClick r:id="rId22" action="ppaction://hlinksldjump"/>
            <a:extLst>
              <a:ext uri="{FF2B5EF4-FFF2-40B4-BE49-F238E27FC236}">
                <a16:creationId xmlns:a16="http://schemas.microsoft.com/office/drawing/2014/main" id="{2A09251D-0DE5-F2F9-4BD6-C28ACF43B2B6}"/>
              </a:ext>
            </a:extLst>
          </p:cNvPr>
          <p:cNvSpPr/>
          <p:nvPr/>
        </p:nvSpPr>
        <p:spPr>
          <a:xfrm>
            <a:off x="1805454" y="5756480"/>
            <a:ext cx="369332" cy="3693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25" name="Овал 24">
            <a:hlinkClick r:id="rId23" action="ppaction://hlinksldjump"/>
            <a:extLst>
              <a:ext uri="{FF2B5EF4-FFF2-40B4-BE49-F238E27FC236}">
                <a16:creationId xmlns:a16="http://schemas.microsoft.com/office/drawing/2014/main" id="{7E425B76-5E6E-DCE4-8456-B7613C487485}"/>
              </a:ext>
            </a:extLst>
          </p:cNvPr>
          <p:cNvSpPr/>
          <p:nvPr/>
        </p:nvSpPr>
        <p:spPr>
          <a:xfrm>
            <a:off x="1773248" y="5402223"/>
            <a:ext cx="369332" cy="369332"/>
          </a:xfrm>
          <a:prstGeom prst="ellips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14" name="Овал 13">
            <a:hlinkClick r:id="rId24" action="ppaction://hlinksldjump"/>
            <a:extLst>
              <a:ext uri="{FF2B5EF4-FFF2-40B4-BE49-F238E27FC236}">
                <a16:creationId xmlns:a16="http://schemas.microsoft.com/office/drawing/2014/main" id="{0B27B4C5-414B-61CC-2CFD-30CBDF6050AF}"/>
              </a:ext>
            </a:extLst>
          </p:cNvPr>
          <p:cNvSpPr/>
          <p:nvPr/>
        </p:nvSpPr>
        <p:spPr>
          <a:xfrm>
            <a:off x="3878325" y="4769674"/>
            <a:ext cx="369332" cy="3693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42" name="Овал 41">
            <a:hlinkClick r:id="rId25" action="ppaction://hlinksldjump"/>
            <a:extLst>
              <a:ext uri="{FF2B5EF4-FFF2-40B4-BE49-F238E27FC236}">
                <a16:creationId xmlns:a16="http://schemas.microsoft.com/office/drawing/2014/main" id="{81773ED3-0D70-1DA4-A4B5-029F6DB1CAB4}"/>
              </a:ext>
            </a:extLst>
          </p:cNvPr>
          <p:cNvSpPr/>
          <p:nvPr/>
        </p:nvSpPr>
        <p:spPr>
          <a:xfrm>
            <a:off x="3511506" y="4750655"/>
            <a:ext cx="369332" cy="369332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20" name="Овал 19">
            <a:hlinkClick r:id="rId26" action="ppaction://hlinksldjump"/>
            <a:extLst>
              <a:ext uri="{FF2B5EF4-FFF2-40B4-BE49-F238E27FC236}">
                <a16:creationId xmlns:a16="http://schemas.microsoft.com/office/drawing/2014/main" id="{E8FEDBA5-11EF-D4D3-1DF8-493AAD20B528}"/>
              </a:ext>
            </a:extLst>
          </p:cNvPr>
          <p:cNvSpPr/>
          <p:nvPr/>
        </p:nvSpPr>
        <p:spPr>
          <a:xfrm>
            <a:off x="6248788" y="4965318"/>
            <a:ext cx="369332" cy="369332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31" name="Овал 30">
            <a:hlinkClick r:id="rId27" action="ppaction://hlinksldjump"/>
            <a:extLst>
              <a:ext uri="{FF2B5EF4-FFF2-40B4-BE49-F238E27FC236}">
                <a16:creationId xmlns:a16="http://schemas.microsoft.com/office/drawing/2014/main" id="{6C688BFF-A2DA-2DE2-DD1E-BE9F3685D9E7}"/>
              </a:ext>
            </a:extLst>
          </p:cNvPr>
          <p:cNvSpPr/>
          <p:nvPr/>
        </p:nvSpPr>
        <p:spPr>
          <a:xfrm>
            <a:off x="6607935" y="5578386"/>
            <a:ext cx="369332" cy="369332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33" name="Овал 32">
            <a:hlinkClick r:id="rId28" action="ppaction://hlinksldjump"/>
            <a:extLst>
              <a:ext uri="{FF2B5EF4-FFF2-40B4-BE49-F238E27FC236}">
                <a16:creationId xmlns:a16="http://schemas.microsoft.com/office/drawing/2014/main" id="{D61CEFA6-5D54-1A6D-F395-CA77212F3C70}"/>
              </a:ext>
            </a:extLst>
          </p:cNvPr>
          <p:cNvSpPr/>
          <p:nvPr/>
        </p:nvSpPr>
        <p:spPr>
          <a:xfrm>
            <a:off x="6844197" y="5871099"/>
            <a:ext cx="369332" cy="369332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118" name="Овал 117">
            <a:hlinkClick r:id="rId29" action="ppaction://hlinksldjump"/>
            <a:extLst>
              <a:ext uri="{FF2B5EF4-FFF2-40B4-BE49-F238E27FC236}">
                <a16:creationId xmlns:a16="http://schemas.microsoft.com/office/drawing/2014/main" id="{FEA45E27-D225-1481-BCEF-A0023B5F8861}"/>
              </a:ext>
            </a:extLst>
          </p:cNvPr>
          <p:cNvSpPr/>
          <p:nvPr/>
        </p:nvSpPr>
        <p:spPr>
          <a:xfrm>
            <a:off x="5860429" y="3622102"/>
            <a:ext cx="369332" cy="369332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2391546-C450-E45E-9CA7-DF315320FEDA}"/>
              </a:ext>
            </a:extLst>
          </p:cNvPr>
          <p:cNvSpPr txBox="1"/>
          <p:nvPr/>
        </p:nvSpPr>
        <p:spPr>
          <a:xfrm>
            <a:off x="4933874" y="3402572"/>
            <a:ext cx="10214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rgbClr val="00B050"/>
                </a:solidFill>
              </a:rPr>
              <a:t>Перспективы развития</a:t>
            </a:r>
          </a:p>
        </p:txBody>
      </p:sp>
      <p:sp>
        <p:nvSpPr>
          <p:cNvPr id="120" name="Овал 119">
            <a:hlinkClick r:id="rId30" action="ppaction://hlinksldjump"/>
            <a:extLst>
              <a:ext uri="{FF2B5EF4-FFF2-40B4-BE49-F238E27FC236}">
                <a16:creationId xmlns:a16="http://schemas.microsoft.com/office/drawing/2014/main" id="{AE960D96-7A11-E56A-F723-87745BBE3B48}"/>
              </a:ext>
            </a:extLst>
          </p:cNvPr>
          <p:cNvSpPr/>
          <p:nvPr/>
        </p:nvSpPr>
        <p:spPr>
          <a:xfrm>
            <a:off x="5948112" y="3993993"/>
            <a:ext cx="369332" cy="369332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AF2BB85-EAF4-4B2E-A444-7E51F033B675}"/>
              </a:ext>
            </a:extLst>
          </p:cNvPr>
          <p:cNvSpPr txBox="1"/>
          <p:nvPr/>
        </p:nvSpPr>
        <p:spPr>
          <a:xfrm>
            <a:off x="4732333" y="3907464"/>
            <a:ext cx="1272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chemeClr val="accent6"/>
                </a:solidFill>
              </a:rPr>
              <a:t>Возможные ограничение</a:t>
            </a:r>
          </a:p>
        </p:txBody>
      </p:sp>
      <p:sp>
        <p:nvSpPr>
          <p:cNvPr id="16" name="Овал 15">
            <a:hlinkClick r:id="rId31" action="ppaction://hlinksldjump"/>
            <a:extLst>
              <a:ext uri="{FF2B5EF4-FFF2-40B4-BE49-F238E27FC236}">
                <a16:creationId xmlns:a16="http://schemas.microsoft.com/office/drawing/2014/main" id="{38C7A170-52EB-15E5-603C-6FEAB91568E5}"/>
              </a:ext>
            </a:extLst>
          </p:cNvPr>
          <p:cNvSpPr/>
          <p:nvPr/>
        </p:nvSpPr>
        <p:spPr>
          <a:xfrm>
            <a:off x="5501251" y="839767"/>
            <a:ext cx="369332" cy="369332"/>
          </a:xfrm>
          <a:prstGeom prst="ellips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122" name="Овал 121">
            <a:hlinkClick r:id="rId32" action="ppaction://hlinksldjump"/>
            <a:extLst>
              <a:ext uri="{FF2B5EF4-FFF2-40B4-BE49-F238E27FC236}">
                <a16:creationId xmlns:a16="http://schemas.microsoft.com/office/drawing/2014/main" id="{8A24EF92-BA18-77AA-A5E5-1CBB85C6AE10}"/>
              </a:ext>
            </a:extLst>
          </p:cNvPr>
          <p:cNvSpPr/>
          <p:nvPr/>
        </p:nvSpPr>
        <p:spPr>
          <a:xfrm>
            <a:off x="1770919" y="3997552"/>
            <a:ext cx="369332" cy="369332"/>
          </a:xfrm>
          <a:prstGeom prst="ellipse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DDB375E-995A-09D0-D75F-73CFC93E34B5}"/>
              </a:ext>
            </a:extLst>
          </p:cNvPr>
          <p:cNvSpPr txBox="1"/>
          <p:nvPr/>
        </p:nvSpPr>
        <p:spPr>
          <a:xfrm>
            <a:off x="599482" y="4255699"/>
            <a:ext cx="14262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>
                <a:solidFill>
                  <a:srgbClr val="002060"/>
                </a:solidFill>
              </a:rPr>
              <a:t>Оптимизация производственных процессов</a:t>
            </a:r>
          </a:p>
        </p:txBody>
      </p:sp>
    </p:spTree>
    <p:extLst>
      <p:ext uri="{BB962C8B-B14F-4D97-AF65-F5344CB8AC3E}">
        <p14:creationId xmlns:p14="http://schemas.microsoft.com/office/powerpoint/2010/main" val="4033459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FF496-80CA-400C-BEE3-9E0DD4DB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0"/>
            <a:ext cx="1065911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Обслуживание клиентов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AC246-E267-8B63-4C12-33AA2EBAC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98" y="1352550"/>
            <a:ext cx="6984274" cy="513533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ru-RU" dirty="0"/>
              <a:t>Возможности: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Автоматизация ответов: Нейронные сети </a:t>
            </a:r>
            <a:r>
              <a:rPr lang="ru-RU" dirty="0">
                <a:hlinkClick r:id="rId2" action="ppaction://hlinksldjump"/>
              </a:rPr>
              <a:t>обработки естественного языка </a:t>
            </a:r>
            <a:r>
              <a:rPr lang="ru-RU" dirty="0"/>
              <a:t>могут автоматически анализировать и отвечать на запросы клиентов, сокращая время ожидания и повышая эффективность обслуживания.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Персонализированный подход: Анализ данных позволяет создавать персонализированные рекомендации и решения для каждого клиента, улучшая пользовательский опыт.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Предиктивная поддержка: Нейросети предиктивной аналитики могут предсказывать потенциальные проблемы и предлагать решения до их возникновения, обеспечивая </a:t>
            </a:r>
            <a:r>
              <a:rPr lang="ru-RU" dirty="0" err="1"/>
              <a:t>проактивную</a:t>
            </a:r>
            <a:r>
              <a:rPr lang="ru-RU" dirty="0"/>
              <a:t> поддержку.</a:t>
            </a:r>
          </a:p>
          <a:p>
            <a:pPr algn="l"/>
            <a:r>
              <a:rPr lang="ru-RU" dirty="0"/>
              <a:t>Преимущества:</a:t>
            </a:r>
          </a:p>
          <a:p>
            <a:pPr marL="0" indent="0" algn="l">
              <a:buNone/>
            </a:pPr>
            <a:r>
              <a:rPr lang="ru-RU" dirty="0"/>
              <a:t>1. Улучшенный пользовательский опыт</a:t>
            </a:r>
          </a:p>
          <a:p>
            <a:pPr marL="0" indent="0" algn="l">
              <a:buNone/>
            </a:pPr>
            <a:r>
              <a:rPr lang="ru-RU" dirty="0"/>
              <a:t>2. Сокращение времени обработки запросов</a:t>
            </a:r>
          </a:p>
          <a:p>
            <a:pPr marL="0" indent="0" algn="l">
              <a:buNone/>
            </a:pPr>
            <a:r>
              <a:rPr lang="ru-RU" dirty="0"/>
              <a:t>3. Повышение эффективности обслуживания</a:t>
            </a:r>
          </a:p>
          <a:p>
            <a:pPr marL="0" indent="0" algn="l">
              <a:buNone/>
            </a:pPr>
            <a:r>
              <a:rPr lang="ru-RU" dirty="0"/>
              <a:t>4. Рост лояльности клиентов и увеличение удовлетворенности</a:t>
            </a:r>
          </a:p>
          <a:p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1C8BBF81-7F94-84D1-9644-410988D40DCD}"/>
              </a:ext>
            </a:extLst>
          </p:cNvPr>
          <p:cNvSpPr/>
          <p:nvPr/>
        </p:nvSpPr>
        <p:spPr>
          <a:xfrm>
            <a:off x="10184470" y="6116969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3" action="ppaction://hlinksldjump"/>
              </a:rPr>
              <a:t>Перейти к карте </a:t>
            </a:r>
            <a:endParaRPr lang="ru-RU" sz="1100" dirty="0"/>
          </a:p>
        </p:txBody>
      </p:sp>
      <p:pic>
        <p:nvPicPr>
          <p:cNvPr id="4098" name="Picture 2" descr="Обработка естественного языка (NLP) с точки зрения маркетинга">
            <a:extLst>
              <a:ext uri="{FF2B5EF4-FFF2-40B4-BE49-F238E27FC236}">
                <a16:creationId xmlns:a16="http://schemas.microsoft.com/office/drawing/2014/main" id="{88948072-D68C-E963-802A-FFE9956E6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772" y="2090057"/>
            <a:ext cx="4436755" cy="292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945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4FD716-F3E4-4D3F-BEED-AD8A56B7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6"/>
            <a:ext cx="4556760" cy="984704"/>
          </a:xfrm>
        </p:spPr>
        <p:txBody>
          <a:bodyPr>
            <a:normAutofit/>
          </a:bodyPr>
          <a:lstStyle/>
          <a:p>
            <a:r>
              <a:rPr lang="ru-RU" sz="4000" dirty="0"/>
              <a:t>Этические аспекты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1030C5-37C5-9A38-1E1B-A99046940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597025"/>
            <a:ext cx="10659110" cy="435133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ru-RU" dirty="0"/>
              <a:t>Нейронные сети принесли с собой не только инновации, но и серьезные этические вопросы, требующие тщательного обсуждения и регулирования. Особое внимание следует уделить следующим аспектам:</a:t>
            </a:r>
          </a:p>
          <a:p>
            <a:pPr marL="0" indent="0" algn="l">
              <a:buNone/>
            </a:pPr>
            <a:r>
              <a:rPr lang="ru-RU" dirty="0"/>
              <a:t>1. Прозрачность и объяснимость: Нейросети могут быть сложными и непрозрачными, что создает вызовы в понимании, как принимаются решения и какие данные используются для этого.</a:t>
            </a:r>
          </a:p>
          <a:p>
            <a:pPr marL="0" indent="0" algn="l">
              <a:buNone/>
            </a:pPr>
            <a:r>
              <a:rPr lang="ru-RU" dirty="0"/>
              <a:t>2. </a:t>
            </a:r>
            <a:r>
              <a:rPr lang="ru-RU" dirty="0">
                <a:hlinkClick r:id="rId2" action="ppaction://hlinksldjump"/>
              </a:rPr>
              <a:t>Безопасность данных</a:t>
            </a:r>
            <a:r>
              <a:rPr lang="ru-RU" dirty="0"/>
              <a:t>: Хранение и обработка больших объемов личных данных может привести к утечкам информации и нарушениям конфиденциальности.</a:t>
            </a:r>
          </a:p>
          <a:p>
            <a:pPr algn="l"/>
            <a:r>
              <a:rPr lang="ru-RU" dirty="0">
                <a:hlinkClick r:id="rId3" action="ppaction://hlinksldjump"/>
              </a:rPr>
              <a:t>Непрерывное обновление и улучшение</a:t>
            </a:r>
            <a:r>
              <a:rPr lang="ru-RU" dirty="0"/>
              <a:t> нейросетей представляет новые этические вызовы, такие как: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Ответственное обновление: Необходимо обеспечить, чтобы улучшения нейросетей не приводили к усилению негативных аспектов или ущемлению прав человека.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Честный мониторинг: Важно осуществлять регулярный мониторинг и оценку воздействия непрерывного совершенствования на этические стандарты и принципы.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Участие заинтересованных сторон: Вовлечение всех заинтересованных сторон, включая общество, экспертов и правительственные органы, необходимо для разработки этических рамок и принятия решений.</a:t>
            </a:r>
          </a:p>
          <a:p>
            <a:pPr marL="0" indent="0" algn="l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9F8071F3-E936-87CC-B338-789037F959CE}"/>
              </a:ext>
            </a:extLst>
          </p:cNvPr>
          <p:cNvSpPr/>
          <p:nvPr/>
        </p:nvSpPr>
        <p:spPr>
          <a:xfrm>
            <a:off x="10184470" y="6116969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4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2563255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B78FE5-D57F-14AC-83BF-0B5333473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102394"/>
            <a:ext cx="1065911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Информационная безопасность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59871E-80C4-7BD3-698B-F72797836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9" y="1427957"/>
            <a:ext cx="7674428" cy="4802187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ru-RU" dirty="0"/>
              <a:t>Широкое применение нейросетей затрагивает один из основных </a:t>
            </a:r>
            <a:r>
              <a:rPr lang="ru-RU" dirty="0">
                <a:hlinkClick r:id="rId2" action="ppaction://hlinksldjump"/>
              </a:rPr>
              <a:t>этических аспектов </a:t>
            </a:r>
            <a:r>
              <a:rPr lang="ru-RU" dirty="0"/>
              <a:t>– информационная безопасность: 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Уязвимости алгоритмов: Недостаточная защита алгоритмов и моделей нейронных сетей может привести к атакам с целью искажения результатов или кражи данных.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Атаки посредством данных: Злоумышленники могут создавать специальные данные для ввода их в нейросеть с целью искажения выводов или вызова сбоев.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Ответственность за данные: С увеличением использования нейросетей для принятия критических решений, важно обеспечить надлежащую защиту и конфиденциальность данных.</a:t>
            </a:r>
          </a:p>
          <a:p>
            <a:pPr algn="l"/>
            <a:r>
              <a:rPr lang="ru-RU" dirty="0"/>
              <a:t>С увеличением числа умных устройств, подключенных к интернету, их сбор и обработка данных становится ключевой точкой в обеспечении информационной безопасности. Нейросети играют важную роль в анализе и использовании таких данных, что усиливает необходимость защиты: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Уязвимости </a:t>
            </a:r>
            <a:r>
              <a:rPr lang="ru-RU" dirty="0" err="1"/>
              <a:t>IoT</a:t>
            </a:r>
            <a:r>
              <a:rPr lang="ru-RU" dirty="0"/>
              <a:t> устройств: Недостаточная безопасность устройств интернета вещей оставляет дыры для атак на нейросети, использующие их данные.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Интеграция нейросетей и </a:t>
            </a:r>
            <a:r>
              <a:rPr lang="ru-RU" dirty="0" err="1"/>
              <a:t>IoT</a:t>
            </a:r>
            <a:r>
              <a:rPr lang="ru-RU" dirty="0"/>
              <a:t>: Взаимодействие нейросетей с устройствами </a:t>
            </a:r>
            <a:r>
              <a:rPr lang="ru-RU" dirty="0" err="1"/>
              <a:t>IoT</a:t>
            </a:r>
            <a:r>
              <a:rPr lang="ru-RU" dirty="0"/>
              <a:t> предоставляет больше возможностей для кибератак и утечек данных, требуя повышенного внимания к мерам безопасности.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Защита персональных данных: С учетом растущего объема персональных данных, собираемых умными устройствами, необходимо обеспечить правильное хранение, передачу и обработку этих данных с использованием надежных методов шифрования и защиты.</a:t>
            </a:r>
          </a:p>
          <a:p>
            <a:pPr algn="l">
              <a:buFont typeface="+mj-lt"/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EC04FB78-2A4C-7872-1C94-DD4C85A9108F}"/>
              </a:ext>
            </a:extLst>
          </p:cNvPr>
          <p:cNvSpPr/>
          <p:nvPr/>
        </p:nvSpPr>
        <p:spPr>
          <a:xfrm>
            <a:off x="9890556" y="5996828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3" action="ppaction://hlinksldjump"/>
              </a:rPr>
              <a:t>Перейти к карте </a:t>
            </a:r>
            <a:endParaRPr lang="ru-RU" sz="1100" dirty="0"/>
          </a:p>
        </p:txBody>
      </p:sp>
      <p:sp>
        <p:nvSpPr>
          <p:cNvPr id="5" name="AutoShape 2" descr="Всероссийский конкурс «Информационная безопасность-21 век»">
            <a:extLst>
              <a:ext uri="{FF2B5EF4-FFF2-40B4-BE49-F238E27FC236}">
                <a16:creationId xmlns:a16="http://schemas.microsoft.com/office/drawing/2014/main" id="{DD961633-C370-1074-C79C-891C2DEDC0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Всероссийский конкурс «Информационная безопасность-21 век»">
            <a:extLst>
              <a:ext uri="{FF2B5EF4-FFF2-40B4-BE49-F238E27FC236}">
                <a16:creationId xmlns:a16="http://schemas.microsoft.com/office/drawing/2014/main" id="{6A7BE0A0-B9D0-6F89-58BD-1DE3A77D52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D01B43B-BCB2-DB88-4D4A-D8265DA4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083" y="981188"/>
            <a:ext cx="451941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056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9B438-6684-1058-5014-8821215CE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97" y="654708"/>
            <a:ext cx="6755124" cy="864800"/>
          </a:xfrm>
        </p:spPr>
        <p:txBody>
          <a:bodyPr anchor="b">
            <a:noAutofit/>
          </a:bodyPr>
          <a:lstStyle/>
          <a:p>
            <a:r>
              <a:rPr lang="ru-RU" sz="4000" dirty="0">
                <a:solidFill>
                  <a:schemeClr val="accent2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Проблема объяснимости</a:t>
            </a:r>
            <a:endParaRPr lang="ru-RU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12406D-423B-2D59-5C09-D05BB325E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32" y="1896176"/>
            <a:ext cx="5108187" cy="4001653"/>
          </a:xfrm>
        </p:spPr>
        <p:txBody>
          <a:bodyPr anchor="t">
            <a:normAutofit fontScale="85000" lnSpcReduction="10000"/>
          </a:bodyPr>
          <a:lstStyle/>
          <a:p>
            <a:r>
              <a:rPr lang="ru-RU" sz="1400" dirty="0"/>
              <a:t>Несмотря на высокую точность и эффективность нейросетей, их работа часто остается непонятной даже для специалистов. Это создает серьезные вызовы в следующих аспектах:</a:t>
            </a:r>
          </a:p>
          <a:p>
            <a:pPr>
              <a:buFont typeface="+mj-lt"/>
              <a:buAutoNum type="arabicPeriod"/>
            </a:pPr>
            <a:r>
              <a:rPr lang="ru-RU" sz="1400" dirty="0"/>
              <a:t>Недоступность принятия решений: Неспособность объяснить, почему нейросеть приняла определенное решение, делает их применение в критических областях, таких как медицина или финансы, нежелательным.</a:t>
            </a:r>
          </a:p>
          <a:p>
            <a:pPr>
              <a:buFont typeface="+mj-lt"/>
              <a:buAutoNum type="arabicPeriod"/>
            </a:pPr>
            <a:r>
              <a:rPr lang="ru-RU" sz="1400" dirty="0"/>
              <a:t>Отсутствие прозрачности: Неясность внутренних процессов и механизмов нейронных сетей приводит к невозможности проверки и проверки их работы.</a:t>
            </a:r>
          </a:p>
          <a:p>
            <a:pPr>
              <a:buFont typeface="+mj-lt"/>
              <a:buAutoNum type="arabicPeriod"/>
            </a:pPr>
            <a:r>
              <a:rPr lang="ru-RU" sz="1400" dirty="0"/>
              <a:t>Доверие и этика: Отсутствие объяснимости может вызвать недоверие к нейросетям и подвергнуть сомнению этические аспекты их использования.</a:t>
            </a:r>
          </a:p>
          <a:p>
            <a:r>
              <a:rPr lang="ru-RU" sz="1400" dirty="0"/>
              <a:t>Проблема объяснимости особенно актуальна в контексте следующих </a:t>
            </a:r>
            <a:r>
              <a:rPr lang="ru-RU" sz="1400" dirty="0">
                <a:hlinkClick r:id="rId2" action="ppaction://hlinksldjump"/>
              </a:rPr>
              <a:t>предпосылок, лежащих в основе создания нейросетей</a:t>
            </a:r>
            <a:r>
              <a:rPr lang="ru-RU" sz="1400" dirty="0"/>
              <a:t>:</a:t>
            </a:r>
          </a:p>
          <a:p>
            <a:pPr>
              <a:buFont typeface="+mj-lt"/>
              <a:buAutoNum type="arabicPeriod"/>
            </a:pPr>
            <a:r>
              <a:rPr lang="ru-RU" sz="1400" dirty="0"/>
              <a:t>Сложность архитектуры: Большая сложность и многоуровневость нейросетей делают процесс их объяснения сложным и запутанным.</a:t>
            </a:r>
          </a:p>
          <a:p>
            <a:pPr>
              <a:buFont typeface="+mj-lt"/>
              <a:buAutoNum type="arabicPeriod"/>
            </a:pPr>
            <a:r>
              <a:rPr lang="ru-RU" sz="1400" dirty="0"/>
              <a:t>Использование больших объемов данных: Обучение нейросетей на больших объемах данных может привести к тому, что даже создатели не смогут точно объяснить, как именно сеть делает свои выводы.</a:t>
            </a:r>
          </a:p>
          <a:p>
            <a:pPr marL="0" indent="0">
              <a:buNone/>
            </a:pPr>
            <a:endParaRPr lang="ru-RU" sz="700" dirty="0"/>
          </a:p>
        </p:txBody>
      </p:sp>
      <p:grpSp>
        <p:nvGrpSpPr>
          <p:cNvPr id="9229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9230" name="Oval 9229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1" name="Oval 9230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2" name="Oval 9231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3" name="Oval 9232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4" name="Oval 9233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220" name="Picture 4" descr="Естественные требования к искусственному интеллекту | Digital Russia">
            <a:extLst>
              <a:ext uri="{FF2B5EF4-FFF2-40B4-BE49-F238E27FC236}">
                <a16:creationId xmlns:a16="http://schemas.microsoft.com/office/drawing/2014/main" id="{A0A71160-141D-31EC-CEB1-B874EE4B7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8" r="15802" b="1"/>
          <a:stretch/>
        </p:blipFill>
        <p:spPr bwMode="auto">
          <a:xfrm>
            <a:off x="6306574" y="552339"/>
            <a:ext cx="5728174" cy="5728174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1A30EAAF-51DD-7768-D54B-D0068CB7A48E}"/>
              </a:ext>
            </a:extLst>
          </p:cNvPr>
          <p:cNvSpPr/>
          <p:nvPr/>
        </p:nvSpPr>
        <p:spPr>
          <a:xfrm>
            <a:off x="10475197" y="6256543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4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374175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89AC6-F2B5-6F49-AE57-CF5097136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-237480"/>
            <a:ext cx="10659110" cy="1325563"/>
          </a:xfrm>
        </p:spPr>
        <p:txBody>
          <a:bodyPr>
            <a:noAutofit/>
          </a:bodyPr>
          <a:lstStyle/>
          <a:p>
            <a:r>
              <a:rPr lang="ru-RU" sz="3600" dirty="0"/>
              <a:t>Предпосылки к созданию нейронных сетей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F64D5F-D0A7-5BDE-5BE0-037250A29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67" y="903768"/>
            <a:ext cx="11557591" cy="538007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/>
              <a:t>НЕЙРОННАЯ СЕТЬ </a:t>
            </a:r>
            <a:r>
              <a:rPr lang="ru-RU" dirty="0"/>
              <a:t>— математическая модель, а также её программное или аппаратное воплощение, построенная по принципу организации и функционирования биологических нейронных сетей — сетей нервных клеток живого организма.</a:t>
            </a:r>
          </a:p>
          <a:p>
            <a:pPr marL="0" indent="0" algn="l">
              <a:buNone/>
            </a:pPr>
            <a:r>
              <a:rPr lang="ru-RU" b="1" dirty="0"/>
              <a:t>Интерес к биологическим нейронам</a:t>
            </a:r>
          </a:p>
          <a:p>
            <a:pPr marL="0" indent="0" algn="l">
              <a:buNone/>
            </a:pPr>
            <a:r>
              <a:rPr lang="ru-RU" dirty="0"/>
              <a:t>Интерес к строению и функционированию нейронов в человеческом мозге привел к попыткам моделировать их поведение с помощью математических моделей. Эти усилия сформировали базу для создания нейронных сетей, которые могут эмулировать работу мозга в некоторых аспектах.</a:t>
            </a:r>
          </a:p>
          <a:p>
            <a:pPr marL="0" indent="0" algn="l">
              <a:buNone/>
            </a:pPr>
            <a:r>
              <a:rPr lang="ru-RU" b="1" dirty="0"/>
              <a:t>Развитие математических моделей и алгоритмов обучения </a:t>
            </a:r>
          </a:p>
          <a:p>
            <a:pPr marL="0" indent="0" algn="l">
              <a:buNone/>
            </a:pPr>
            <a:r>
              <a:rPr lang="ru-RU" dirty="0"/>
              <a:t>Продвижение в области математических моделей, особенно в теории вероятностей, линейной алгебре и оптимизации, позволило создавать более эффективные нейронные сети. Разработка новых алгоритмов обучения, таких как обратное распространение ошибки, дополнила этот процесс.</a:t>
            </a:r>
          </a:p>
          <a:p>
            <a:pPr marL="0" indent="0" algn="l">
              <a:buNone/>
            </a:pPr>
            <a:r>
              <a:rPr lang="ru-RU" b="1" dirty="0"/>
              <a:t>Вычислительные ресурсы</a:t>
            </a:r>
          </a:p>
          <a:p>
            <a:pPr marL="0" indent="0" algn="l">
              <a:buNone/>
            </a:pPr>
            <a:r>
              <a:rPr lang="ru-RU" dirty="0"/>
              <a:t>Создание и обучение глубоких нейронных сетей требует значительных вычислительных мощностей. С появлением более мощных графических процессоров (GPU) и специализированных вычислительных устройств для искусственного интеллекта, процесс обучения нейронных сетей стал более эффективным.</a:t>
            </a:r>
          </a:p>
          <a:p>
            <a:pPr marL="0" indent="0" algn="l">
              <a:buNone/>
            </a:pPr>
            <a:r>
              <a:rPr lang="ru-RU" b="1" dirty="0"/>
              <a:t>Доступ к большим данным</a:t>
            </a:r>
          </a:p>
          <a:p>
            <a:pPr marL="0" indent="0" algn="l">
              <a:buNone/>
            </a:pPr>
            <a:r>
              <a:rPr lang="ru-RU" dirty="0"/>
              <a:t>Одним из ключевых элементов для успешного обучения нейронных сетей является доступ к большим и разнообразным данным. Благодаря развитию технологий сбора, хранения и обработки данных, учёным и инженерам стало проще использовать большие объемы информации для обучения и настройки нейронных сетей.</a:t>
            </a:r>
          </a:p>
          <a:p>
            <a:endParaRPr lang="ru-RU" sz="1800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7CD69FE5-E89A-3473-D1DD-E09AD4497C85}"/>
              </a:ext>
            </a:extLst>
          </p:cNvPr>
          <p:cNvSpPr/>
          <p:nvPr/>
        </p:nvSpPr>
        <p:spPr>
          <a:xfrm>
            <a:off x="10398641" y="6283842"/>
            <a:ext cx="1392867" cy="35975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2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914057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C9B500-33EE-ADEB-69EB-1FA92AD37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18255"/>
            <a:ext cx="10659110" cy="1325563"/>
          </a:xfrm>
        </p:spPr>
        <p:txBody>
          <a:bodyPr>
            <a:normAutofit/>
          </a:bodyPr>
          <a:lstStyle/>
          <a:p>
            <a:r>
              <a:rPr lang="ru-RU" sz="3600" dirty="0"/>
              <a:t>Этапы развития нейронных сетей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113CFC-8C15-C162-19E8-B7F201F39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20" y="1223214"/>
            <a:ext cx="11741959" cy="523217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b="1" dirty="0"/>
              <a:t>1 </a:t>
            </a:r>
            <a:r>
              <a:rPr lang="ru-RU" sz="1600" b="1" dirty="0"/>
              <a:t>этап – «Прорыв в области </a:t>
            </a:r>
            <a:r>
              <a:rPr lang="ru-RU" sz="1600" b="1" dirty="0" err="1"/>
              <a:t>нейроинтеллекта</a:t>
            </a:r>
            <a:r>
              <a:rPr lang="ru-RU" sz="1600" b="1" dirty="0"/>
              <a:t>»:</a:t>
            </a:r>
          </a:p>
          <a:p>
            <a:pPr marL="0" indent="0">
              <a:buNone/>
            </a:pPr>
            <a:r>
              <a:rPr lang="ru-RU" sz="1600" dirty="0"/>
              <a:t>1943г. – У. </a:t>
            </a:r>
            <a:r>
              <a:rPr lang="ru-RU" sz="1600" dirty="0" err="1"/>
              <a:t>Маккалок</a:t>
            </a:r>
            <a:r>
              <a:rPr lang="ru-RU" sz="1600" dirty="0"/>
              <a:t> и У. </a:t>
            </a:r>
            <a:r>
              <a:rPr lang="ru-RU" sz="1600" dirty="0" err="1"/>
              <a:t>Питтис</a:t>
            </a:r>
            <a:r>
              <a:rPr lang="ru-RU" sz="1600" dirty="0"/>
              <a:t> формализуют понятие нейронной сети в фундаментальной статье о логическом исчислении идей и нервной активности.</a:t>
            </a:r>
          </a:p>
          <a:p>
            <a:pPr marL="0" indent="0">
              <a:buNone/>
            </a:pPr>
            <a:r>
              <a:rPr lang="ru-RU" sz="1600" dirty="0"/>
              <a:t>1948г. – Публикация книги </a:t>
            </a:r>
            <a:r>
              <a:rPr lang="ru-RU" sz="1600" dirty="0" err="1"/>
              <a:t>Н.Винера</a:t>
            </a:r>
            <a:r>
              <a:rPr lang="ru-RU" sz="1600" dirty="0"/>
              <a:t> о кибернетике.</a:t>
            </a:r>
          </a:p>
          <a:p>
            <a:pPr marL="0" indent="0">
              <a:buNone/>
            </a:pPr>
            <a:r>
              <a:rPr lang="ru-RU" sz="1600" dirty="0"/>
              <a:t>1949г. – Д. </a:t>
            </a:r>
            <a:r>
              <a:rPr lang="ru-RU" sz="1600" dirty="0" err="1"/>
              <a:t>Хебб</a:t>
            </a:r>
            <a:r>
              <a:rPr lang="ru-RU" sz="1600" dirty="0"/>
              <a:t> предлагает первый алгоритм обучения</a:t>
            </a:r>
          </a:p>
          <a:p>
            <a:pPr marL="0" indent="0">
              <a:buNone/>
            </a:pPr>
            <a:r>
              <a:rPr lang="ru-RU" sz="1600" dirty="0"/>
              <a:t>1958г. – Ф. </a:t>
            </a:r>
            <a:r>
              <a:rPr lang="ru-RU" sz="1600" dirty="0" err="1"/>
              <a:t>Розенблатт</a:t>
            </a:r>
            <a:r>
              <a:rPr lang="ru-RU" sz="1600" dirty="0"/>
              <a:t> изобретает однослойный </a:t>
            </a:r>
            <a:r>
              <a:rPr lang="ru-RU" sz="1600" dirty="0" err="1">
                <a:hlinkClick r:id="rId2" action="ppaction://hlinksldjump"/>
              </a:rPr>
              <a:t>перцептрон</a:t>
            </a:r>
            <a:r>
              <a:rPr lang="ru-RU" sz="1600" dirty="0"/>
              <a:t> и демонстрирует его способность решать задачи классификации.</a:t>
            </a:r>
          </a:p>
          <a:p>
            <a:pPr marL="0" indent="0">
              <a:buNone/>
            </a:pPr>
            <a:r>
              <a:rPr lang="ru-RU" sz="1600" b="1" dirty="0"/>
              <a:t>2 этап – «Пессимизм»:</a:t>
            </a:r>
          </a:p>
          <a:p>
            <a:pPr marL="0" indent="0">
              <a:buNone/>
            </a:pPr>
            <a:r>
              <a:rPr lang="ru-RU" sz="1600" u="sng" dirty="0"/>
              <a:t>Причины: </a:t>
            </a:r>
          </a:p>
          <a:p>
            <a:pPr marL="0" indent="0">
              <a:buNone/>
            </a:pPr>
            <a:r>
              <a:rPr lang="ru-RU" sz="1600" dirty="0"/>
              <a:t>1) Сети не могли решать задачи, внешне весьма сходные с теми, которые они успешно решали.</a:t>
            </a:r>
          </a:p>
          <a:p>
            <a:pPr marL="0" indent="0">
              <a:buNone/>
            </a:pPr>
            <a:r>
              <a:rPr lang="ru-RU" sz="1600" dirty="0"/>
              <a:t>2) Однослойные сети теоретически неспособны решить многие простые задачи (функция «исключающее ИЛИ»).</a:t>
            </a:r>
          </a:p>
          <a:p>
            <a:pPr marL="0" indent="0">
              <a:buNone/>
            </a:pPr>
            <a:r>
              <a:rPr lang="ru-RU" sz="1600" dirty="0"/>
              <a:t>3) В 1969г. М. Минский публикует формальное доказательство ограниченности перцептрона</a:t>
            </a:r>
          </a:p>
          <a:p>
            <a:pPr marL="0" indent="0">
              <a:buNone/>
            </a:pPr>
            <a:r>
              <a:rPr lang="ru-RU" sz="1600" b="1" dirty="0"/>
              <a:t>3 этап – «Оптимизм»: </a:t>
            </a:r>
          </a:p>
          <a:p>
            <a:pPr marL="0" indent="0">
              <a:buNone/>
            </a:pPr>
            <a:r>
              <a:rPr lang="ru-RU" sz="1600" dirty="0"/>
              <a:t>1974г. – П. </a:t>
            </a:r>
            <a:r>
              <a:rPr lang="ru-RU" sz="1600" dirty="0" err="1"/>
              <a:t>Вербос</a:t>
            </a:r>
            <a:r>
              <a:rPr lang="ru-RU" sz="1600" dirty="0"/>
              <a:t> разработал алгоритм обратного распространения ошибки для обучения многослойных перцептронов.</a:t>
            </a:r>
          </a:p>
          <a:p>
            <a:pPr marL="0" indent="0">
              <a:buNone/>
            </a:pPr>
            <a:r>
              <a:rPr lang="ru-RU" sz="1600" dirty="0"/>
              <a:t>1975г. – Фукусима представляет </a:t>
            </a:r>
            <a:r>
              <a:rPr lang="ru-RU" sz="1600" dirty="0" err="1"/>
              <a:t>когнитрон</a:t>
            </a:r>
            <a:r>
              <a:rPr lang="ru-RU" sz="1600" dirty="0"/>
              <a:t> - самоорганизующуюся сеть, предназначенную для инвариантного распознавания образов.</a:t>
            </a:r>
          </a:p>
          <a:p>
            <a:pPr marL="0" indent="0">
              <a:buNone/>
            </a:pPr>
            <a:r>
              <a:rPr lang="ru-RU" sz="1600" dirty="0"/>
              <a:t>1982г. – Дж. </a:t>
            </a:r>
            <a:r>
              <a:rPr lang="ru-RU" sz="1600" dirty="0" err="1"/>
              <a:t>Хопфилд</a:t>
            </a:r>
            <a:r>
              <a:rPr lang="ru-RU" sz="1600" dirty="0"/>
              <a:t> разработал нейронную сеть с обратными связями, там он заложил основы нейронных рекуррентных сетей.</a:t>
            </a:r>
          </a:p>
          <a:p>
            <a:pPr marL="0" indent="0">
              <a:buNone/>
            </a:pPr>
            <a:r>
              <a:rPr lang="ru-RU" sz="1600" dirty="0"/>
              <a:t>1986г. -  Дэвидом И. </a:t>
            </a:r>
            <a:r>
              <a:rPr lang="ru-RU" sz="1600" dirty="0" err="1"/>
              <a:t>Румельхартом</a:t>
            </a:r>
            <a:r>
              <a:rPr lang="ru-RU" sz="1600" dirty="0"/>
              <a:t>, Дж. Е. Хинтоном и Рональдом Дж. Вильямсом, а также независимо и одновременно С. И. </a:t>
            </a:r>
            <a:r>
              <a:rPr lang="ru-RU" sz="1600" dirty="0" err="1"/>
              <a:t>Барцевым</a:t>
            </a:r>
            <a:r>
              <a:rPr lang="ru-RU" sz="1600" dirty="0"/>
              <a:t> и В. А. </a:t>
            </a:r>
            <a:r>
              <a:rPr lang="ru-RU" sz="1600" dirty="0" err="1"/>
              <a:t>Охониным</a:t>
            </a:r>
            <a:r>
              <a:rPr lang="ru-RU" sz="1600" dirty="0"/>
              <a:t>, </a:t>
            </a:r>
            <a:r>
              <a:rPr lang="ru-RU" sz="1600" dirty="0" err="1"/>
              <a:t>переоткрыт</a:t>
            </a:r>
            <a:r>
              <a:rPr lang="ru-RU" sz="1600" dirty="0"/>
              <a:t> и развит метод обратного распространения ошибки.</a:t>
            </a:r>
          </a:p>
          <a:p>
            <a:pPr marL="0" indent="0">
              <a:buNone/>
            </a:pPr>
            <a:r>
              <a:rPr lang="ru-RU" sz="1600" dirty="0"/>
              <a:t>2007г. - Джеффри Хинтоном в университете Торонто созданы </a:t>
            </a:r>
            <a:r>
              <a:rPr lang="ru-RU" sz="1600" dirty="0">
                <a:hlinkClick r:id="rId3" action="ppaction://hlinksldjump"/>
              </a:rPr>
              <a:t>алгоритмы глубокого обучения </a:t>
            </a:r>
            <a:r>
              <a:rPr lang="ru-RU" sz="1600" dirty="0"/>
              <a:t>многослойных нейронных сетей.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endParaRPr lang="ru-RU" sz="1600" b="1" dirty="0"/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FCE26-3DB5-511B-A5E5-041E8EAA2C37}"/>
              </a:ext>
            </a:extLst>
          </p:cNvPr>
          <p:cNvSpPr txBox="1"/>
          <p:nvPr/>
        </p:nvSpPr>
        <p:spPr>
          <a:xfrm>
            <a:off x="0" y="6107686"/>
            <a:ext cx="12025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Источник: </a:t>
            </a:r>
            <a:r>
              <a:rPr lang="ru-RU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EG"/>
              </a:rPr>
              <a:t>Горбачевская Елена Николаевна, Краснов Станислав Сергеевич История развития нейронных сетей // Вестник </a:t>
            </a:r>
            <a:r>
              <a:rPr lang="ru-RU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EG"/>
              </a:rPr>
              <a:t>ВУиТ</a:t>
            </a:r>
            <a:r>
              <a:rPr lang="ru-RU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EG"/>
              </a:rPr>
              <a:t>. 2015. №1 (23). </a:t>
            </a:r>
          </a:p>
          <a:p>
            <a:r>
              <a:rPr lang="ru-RU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EG"/>
              </a:rPr>
              <a:t>URL: </a:t>
            </a:r>
            <a:r>
              <a:rPr lang="ru-RU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EG"/>
                <a:hlinkClick r:id="rId4"/>
              </a:rPr>
              <a:t>https://cyberleninka.ru/article/n/istoriya-razvitiya-neyronnyh-setey </a:t>
            </a:r>
            <a:r>
              <a:rPr lang="ru-RU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EG"/>
              </a:rPr>
              <a:t>(дата обращения: 20.02.2024).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AF22720-904E-354C-E882-0390104B846E}"/>
              </a:ext>
            </a:extLst>
          </p:cNvPr>
          <p:cNvSpPr/>
          <p:nvPr/>
        </p:nvSpPr>
        <p:spPr>
          <a:xfrm>
            <a:off x="10661778" y="6415739"/>
            <a:ext cx="1392867" cy="35975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5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164879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01A9FB-98F6-BA4C-6378-E94679A6D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28" y="0"/>
            <a:ext cx="10659110" cy="1325563"/>
          </a:xfrm>
        </p:spPr>
        <p:txBody>
          <a:bodyPr>
            <a:normAutofit/>
          </a:bodyPr>
          <a:lstStyle/>
          <a:p>
            <a:r>
              <a:rPr lang="ru-RU" sz="4400" dirty="0"/>
              <a:t>Перцептрон и его ограничения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4C43BF-39E8-54D3-9181-F3A2DA685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789" y="1214353"/>
            <a:ext cx="7287768" cy="5304007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ru-RU" b="1" dirty="0"/>
              <a:t>Перцептрон</a:t>
            </a:r>
            <a:r>
              <a:rPr lang="ru-RU" dirty="0"/>
              <a:t> - это простейшая форма искусственной нейронной сети, состоящая из одного или нескольких слоев нейронов. Разработан в </a:t>
            </a:r>
            <a:r>
              <a:rPr lang="ru-RU" sz="2000" dirty="0"/>
              <a:t>1958 году  Ф. </a:t>
            </a:r>
            <a:r>
              <a:rPr lang="ru-RU" sz="2000" dirty="0" err="1"/>
              <a:t>Розенблаттом</a:t>
            </a:r>
            <a:r>
              <a:rPr lang="ru-RU" sz="2000" dirty="0"/>
              <a:t>.</a:t>
            </a:r>
            <a:endParaRPr lang="ru-RU" dirty="0"/>
          </a:p>
          <a:p>
            <a:pPr marL="0" indent="0" algn="l">
              <a:buNone/>
            </a:pPr>
            <a:r>
              <a:rPr lang="ru-RU" dirty="0"/>
              <a:t>Он обладает способностью обучаться на основе входных данных и корректировать свои веса для классификации объектов.</a:t>
            </a:r>
          </a:p>
          <a:p>
            <a:pPr marL="0" indent="0" algn="l">
              <a:buNone/>
            </a:pPr>
            <a:r>
              <a:rPr lang="ru-RU" b="1" dirty="0"/>
              <a:t>Ограничения перцептрона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dirty="0"/>
              <a:t>Линейная разделимость: Перцептрон способен разделять только линейно разделимые данные, что ограничивает его применение в сложных задачах.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dirty="0"/>
              <a:t>Не способен решить задачи XOR: Перцептрон не может решить простую задачу XOR из-за ее нелинейности.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dirty="0"/>
              <a:t>Ограниченность слоев: Перцептрон состоит из ограниченного числа слоев, что делает его менее эффективным для решения сложных задач.</a:t>
            </a:r>
          </a:p>
          <a:p>
            <a:pPr marL="0" indent="0" algn="l">
              <a:buNone/>
            </a:pPr>
            <a:r>
              <a:rPr lang="ru-RU" b="1" dirty="0"/>
              <a:t>Преодоление ограничений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dirty="0"/>
              <a:t>Многослойные нейронные сети: Использование многослойных нейронных сетей, таких как многослойный персептрон или глубокие нейронные сети, помогает преодолеть ограничения перцептрона.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dirty="0"/>
              <a:t>Использование нелинейных функций активации: Введение нелинейных функций активации позволяет нейронным </a:t>
            </a:r>
            <a:r>
              <a:rPr lang="ru-RU" b="0" i="0" dirty="0">
                <a:solidFill>
                  <a:srgbClr val="FEFEFE"/>
                </a:solidFill>
                <a:effectLst/>
                <a:latin typeface="__Karla_555e8b"/>
              </a:rPr>
              <a:t>сетям моделировать сложные нелинейные зависимости.</a:t>
            </a:r>
          </a:p>
          <a:p>
            <a:endParaRPr lang="ru-RU" dirty="0"/>
          </a:p>
        </p:txBody>
      </p:sp>
      <p:pic>
        <p:nvPicPr>
          <p:cNvPr id="1028" name="Picture 4" descr="stylishbag.ru">
            <a:extLst>
              <a:ext uri="{FF2B5EF4-FFF2-40B4-BE49-F238E27FC236}">
                <a16:creationId xmlns:a16="http://schemas.microsoft.com/office/drawing/2014/main" id="{2FB334EF-86D7-EF40-33F3-FEE92A492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1" r="46272" b="15351"/>
          <a:stretch/>
        </p:blipFill>
        <p:spPr bwMode="auto">
          <a:xfrm>
            <a:off x="7171817" y="1214353"/>
            <a:ext cx="491972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8896DF01-F1A4-5697-4F3A-254CECC949B1}"/>
              </a:ext>
            </a:extLst>
          </p:cNvPr>
          <p:cNvSpPr/>
          <p:nvPr/>
        </p:nvSpPr>
        <p:spPr>
          <a:xfrm>
            <a:off x="10154093" y="5945957"/>
            <a:ext cx="1562987" cy="57240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3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344703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4D9F29-CF23-610E-6407-E181A689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-177136"/>
            <a:ext cx="1065911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Появление глубокого обучения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Мультимедиа в Интернете 3" title="Что такое глубокое обучение (Deep Learning) и почему это важно?">
            <a:hlinkClick r:id="" action="ppaction://media"/>
            <a:extLst>
              <a:ext uri="{FF2B5EF4-FFF2-40B4-BE49-F238E27FC236}">
                <a16:creationId xmlns:a16="http://schemas.microsoft.com/office/drawing/2014/main" id="{28302E60-6D60-3DAF-B4AC-2AA6793422E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797440" y="1148427"/>
            <a:ext cx="5211444" cy="2944665"/>
          </a:xfrm>
          <a:prstGeom prst="rect">
            <a:avLst/>
          </a:prstGeom>
        </p:spPr>
      </p:pic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0849928B-84C0-DC29-2701-83E8F54967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4518115"/>
              </p:ext>
            </p:extLst>
          </p:nvPr>
        </p:nvGraphicFramePr>
        <p:xfrm>
          <a:off x="183116" y="1148427"/>
          <a:ext cx="6387805" cy="4985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9510AC53-A0BD-28CE-9390-C6473E8D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105" y="4337625"/>
            <a:ext cx="5440111" cy="222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EC1D3CBF-A52B-DB91-A917-80368A3FF170}"/>
              </a:ext>
            </a:extLst>
          </p:cNvPr>
          <p:cNvSpPr/>
          <p:nvPr/>
        </p:nvSpPr>
        <p:spPr>
          <a:xfrm>
            <a:off x="183116" y="6274964"/>
            <a:ext cx="1392867" cy="35975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11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9709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02B35-1E49-39FE-1772-48ECD5B32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547" y="-102708"/>
            <a:ext cx="10659110" cy="1325563"/>
          </a:xfrm>
        </p:spPr>
        <p:txBody>
          <a:bodyPr>
            <a:normAutofit/>
          </a:bodyPr>
          <a:lstStyle/>
          <a:p>
            <a:r>
              <a:rPr lang="ru-RU" sz="4400" dirty="0"/>
              <a:t>Непрерывное совершенствование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7065A0-9F3A-07DD-6DBC-77F6F2EB1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957" y="1253331"/>
            <a:ext cx="11120592" cy="5094306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ru-RU" b="1" dirty="0"/>
              <a:t>Обучение на больших данных</a:t>
            </a:r>
            <a:r>
              <a:rPr lang="ru-RU" dirty="0"/>
              <a:t>: Нейронные сети продолжают совершенствоваться благодаря доступу к огромным объемам данных, что позволяет им улучшать свои предсказательные способности и адаптироваться к разнообразным сценариям.</a:t>
            </a:r>
          </a:p>
          <a:p>
            <a:pPr algn="l">
              <a:buFont typeface="+mj-lt"/>
              <a:buAutoNum type="arabicPeriod"/>
            </a:pPr>
            <a:r>
              <a:rPr lang="ru-RU" b="1" dirty="0"/>
              <a:t>Обратная связь и самообучение</a:t>
            </a:r>
            <a:r>
              <a:rPr lang="ru-RU" dirty="0"/>
              <a:t>: Практика обратной связи позволяет нейронным сетям адаптироваться к ошибкам и улучшать свою работу со временем, что способствует непрерывному совершенствованию и оптимизации моделей.</a:t>
            </a:r>
          </a:p>
          <a:p>
            <a:pPr algn="l">
              <a:buFont typeface="+mj-lt"/>
              <a:buAutoNum type="arabicPeriod"/>
            </a:pPr>
            <a:r>
              <a:rPr lang="ru-RU" b="1" dirty="0"/>
              <a:t>Инкрементное обучение</a:t>
            </a:r>
            <a:r>
              <a:rPr lang="ru-RU" dirty="0"/>
              <a:t>: Метод инкрементного обучения позволяет нейронным сетям обновляться и вносить изменения в свою структуру, чтобы приспосабливаться к новым данным и условиям среды.</a:t>
            </a:r>
          </a:p>
          <a:p>
            <a:pPr algn="l">
              <a:buFont typeface="+mj-lt"/>
              <a:buAutoNum type="arabicPeriod"/>
            </a:pPr>
            <a:r>
              <a:rPr lang="ru-RU" b="1" dirty="0"/>
              <a:t>Технические улучшения</a:t>
            </a:r>
            <a:r>
              <a:rPr lang="ru-RU" dirty="0"/>
              <a:t>: С постоянным развитием вычислительных технологий и алгоритмов, нейронные сети получают новые возможности для оптимизации работы, увеличения скорости обучения и повышения эффективности.</a:t>
            </a:r>
          </a:p>
          <a:p>
            <a:pPr algn="l">
              <a:buFont typeface="+mj-lt"/>
              <a:buAutoNum type="arabicPeriod"/>
            </a:pPr>
            <a:r>
              <a:rPr lang="ru-RU" b="1" dirty="0"/>
              <a:t>Борьба с проблемами обучения</a:t>
            </a:r>
            <a:r>
              <a:rPr lang="ru-RU" dirty="0"/>
              <a:t>: Непрерывное совершенствование нейронных сетей также включает в себя работу над проблемами, такими как переобучение, </a:t>
            </a:r>
            <a:r>
              <a:rPr lang="ru-RU" dirty="0" err="1"/>
              <a:t>недообучение</a:t>
            </a:r>
            <a:r>
              <a:rPr lang="ru-RU" dirty="0"/>
              <a:t>, нестабильность обучения и другие вызовы, которые могут возникать в процессе развития моделей.</a:t>
            </a:r>
          </a:p>
          <a:p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9EEAC173-E1E6-5398-B214-0C52C2F5138E}"/>
              </a:ext>
            </a:extLst>
          </p:cNvPr>
          <p:cNvSpPr/>
          <p:nvPr/>
        </p:nvSpPr>
        <p:spPr>
          <a:xfrm>
            <a:off x="10239153" y="6188149"/>
            <a:ext cx="1552355" cy="45544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2" action="ppaction://hlinksldjump"/>
              </a:rPr>
              <a:t>Перейти к карте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1357677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3269A-4A3D-6B84-D088-50AE4B32E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214574"/>
            <a:ext cx="10659110" cy="910782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Прорыв в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XXI 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веке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80AF0C6-9872-EB45-0861-08AA25D05FEB}"/>
              </a:ext>
            </a:extLst>
          </p:cNvPr>
          <p:cNvSpPr/>
          <p:nvPr/>
        </p:nvSpPr>
        <p:spPr>
          <a:xfrm>
            <a:off x="10473070" y="6259496"/>
            <a:ext cx="1637415" cy="46663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100" dirty="0">
                <a:hlinkClick r:id="rId2" action="ppaction://hlinksldjump"/>
              </a:rPr>
              <a:t>Перейти к карте </a:t>
            </a:r>
            <a:endParaRPr lang="ru-RU" sz="1100" dirty="0"/>
          </a:p>
        </p:txBody>
      </p:sp>
      <p:pic>
        <p:nvPicPr>
          <p:cNvPr id="3074" name="Picture 2" descr="Dream preview">
            <a:hlinkClick r:id="rId3"/>
            <a:extLst>
              <a:ext uri="{FF2B5EF4-FFF2-40B4-BE49-F238E27FC236}">
                <a16:creationId xmlns:a16="http://schemas.microsoft.com/office/drawing/2014/main" id="{6BE2DC46-05BC-3B43-90C4-6EE706DFCD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726" y="1229544"/>
            <a:ext cx="26640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3F8504-F5B8-21FF-7332-24E888F78B56}"/>
              </a:ext>
            </a:extLst>
          </p:cNvPr>
          <p:cNvSpPr txBox="1"/>
          <p:nvPr/>
        </p:nvSpPr>
        <p:spPr>
          <a:xfrm>
            <a:off x="8822618" y="5620232"/>
            <a:ext cx="3300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*Изображение, созданное нейросетью.</a:t>
            </a:r>
          </a:p>
          <a:p>
            <a:pPr algn="ctr"/>
            <a:r>
              <a:rPr lang="ru-RU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 нажатии на картинку можно перейти к сервису</a:t>
            </a:r>
          </a:p>
        </p:txBody>
      </p:sp>
      <p:graphicFrame>
        <p:nvGraphicFramePr>
          <p:cNvPr id="3078" name="Объект 2">
            <a:extLst>
              <a:ext uri="{FF2B5EF4-FFF2-40B4-BE49-F238E27FC236}">
                <a16:creationId xmlns:a16="http://schemas.microsoft.com/office/drawing/2014/main" id="{7FDBCDB2-ACE3-FBCC-A02D-49979BB0E4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1329620"/>
              </p:ext>
            </p:extLst>
          </p:nvPr>
        </p:nvGraphicFramePr>
        <p:xfrm>
          <a:off x="356710" y="1275908"/>
          <a:ext cx="8013298" cy="5094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22468613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4769</Words>
  <Application>Microsoft Office PowerPoint</Application>
  <PresentationFormat>Широкоэкранный</PresentationFormat>
  <Paragraphs>410</Paragraphs>
  <Slides>33</Slides>
  <Notes>2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0" baseType="lpstr">
      <vt:lpstr>__Karla_555e8b</vt:lpstr>
      <vt:lpstr>Arial</vt:lpstr>
      <vt:lpstr>Calibri</vt:lpstr>
      <vt:lpstr>Courier New</vt:lpstr>
      <vt:lpstr>Gill Sans Nova</vt:lpstr>
      <vt:lpstr>REG</vt:lpstr>
      <vt:lpstr>ConfettiVTI</vt:lpstr>
      <vt:lpstr>История развития и применение нейронных сетей в повседневной жизни и бизнесе</vt:lpstr>
      <vt:lpstr>Структура </vt:lpstr>
      <vt:lpstr>Презентация PowerPoint</vt:lpstr>
      <vt:lpstr>Предпосылки к созданию нейронных сетей</vt:lpstr>
      <vt:lpstr>Этапы развития нейронных сетей</vt:lpstr>
      <vt:lpstr>Перцептрон и его ограничения</vt:lpstr>
      <vt:lpstr>Появление глубокого обучения</vt:lpstr>
      <vt:lpstr>Непрерывное совершенствование</vt:lpstr>
      <vt:lpstr>Прорыв в XXI веке</vt:lpstr>
      <vt:lpstr>Алгоритмы обучения нейросетей</vt:lpstr>
      <vt:lpstr>Инженерия фичей </vt:lpstr>
      <vt:lpstr>Анализ данных</vt:lpstr>
      <vt:lpstr>Появление ChatGPT</vt:lpstr>
      <vt:lpstr>Визуализация данных с помощью ChatGPT</vt:lpstr>
      <vt:lpstr>Копирайтинг посредствам ChatGPT</vt:lpstr>
      <vt:lpstr>ChatGPT – ваш персональный ассистент</vt:lpstr>
      <vt:lpstr>Возможные ограничения при анализе данных с помощью нейронных сетей </vt:lpstr>
      <vt:lpstr>Перспективы развития анализа данных с помощью нейронных сетей</vt:lpstr>
      <vt:lpstr>Симуляция знаний</vt:lpstr>
      <vt:lpstr>Применение ChatGPT в образовании</vt:lpstr>
      <vt:lpstr>Автоматизация бытовых процессов </vt:lpstr>
      <vt:lpstr>Компьютерное зрение</vt:lpstr>
      <vt:lpstr>Рекомендательные системы</vt:lpstr>
      <vt:lpstr>Интернет вещей</vt:lpstr>
      <vt:lpstr>Обработка естественного языка</vt:lpstr>
      <vt:lpstr>Анализ трендов</vt:lpstr>
      <vt:lpstr>Прогнозирование временных рядов</vt:lpstr>
      <vt:lpstr>Оптимизация производственных процессов</vt:lpstr>
      <vt:lpstr>Маркетинг</vt:lpstr>
      <vt:lpstr>Обслуживание клиентов</vt:lpstr>
      <vt:lpstr>Этические аспекты</vt:lpstr>
      <vt:lpstr>Информационная безопасность</vt:lpstr>
      <vt:lpstr>Проблема объяснимости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История развития и применение нейронных сетей в повседневной жизни и бизнесе</dc:title>
  <dc:creator>Макарова Екатерина Павловна</dc:creator>
  <cp:lastModifiedBy>Макарова Екатерина Павловна</cp:lastModifiedBy>
  <cp:revision>44</cp:revision>
  <dcterms:created xsi:type="dcterms:W3CDTF">2024-02-19T18:04:58Z</dcterms:created>
  <dcterms:modified xsi:type="dcterms:W3CDTF">2024-03-03T09:48:13Z</dcterms:modified>
</cp:coreProperties>
</file>